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jpg" ContentType="image/jp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/Relationships>
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00E3B8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00E3B8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3589782" y="2283713"/>
            <a:ext cx="11090910" cy="5720080"/>
          </a:xfrm>
          <a:custGeom>
            <a:avLst/>
            <a:gdLst/>
            <a:ahLst/>
            <a:cxnLst/>
            <a:rect l="l" t="t" r="r" b="b"/>
            <a:pathLst>
              <a:path w="11090910" h="5720080">
                <a:moveTo>
                  <a:pt x="0" y="0"/>
                </a:moveTo>
                <a:lnTo>
                  <a:pt x="11090671" y="0"/>
                </a:lnTo>
                <a:lnTo>
                  <a:pt x="11090671" y="5719571"/>
                </a:lnTo>
                <a:lnTo>
                  <a:pt x="0" y="5719571"/>
                </a:lnTo>
                <a:lnTo>
                  <a:pt x="0" y="0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00E3B8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60202" y="954373"/>
            <a:ext cx="14807565" cy="2595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 i="0">
                <a:solidFill>
                  <a:srgbClr val="00E3B8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60202" y="2035765"/>
            <a:ext cx="14967594" cy="4025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3589782" y="2283713"/>
            <a:ext cx="11090910" cy="5720080"/>
          </a:xfrm>
          <a:custGeom>
            <a:avLst/>
            <a:gdLst/>
            <a:ahLst/>
            <a:cxnLst/>
            <a:rect l="l" t="t" r="r" b="b"/>
            <a:pathLst>
              <a:path w="11090910" h="5720080">
                <a:moveTo>
                  <a:pt x="0" y="0"/>
                </a:moveTo>
                <a:lnTo>
                  <a:pt x="11090671" y="0"/>
                </a:lnTo>
                <a:lnTo>
                  <a:pt x="11090671" y="5719571"/>
                </a:lnTo>
                <a:lnTo>
                  <a:pt x="0" y="5719571"/>
                </a:lnTo>
                <a:lnTo>
                  <a:pt x="0" y="0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734997" y="3574252"/>
            <a:ext cx="6818630" cy="2394585"/>
          </a:xfrm>
          <a:prstGeom prst="rect"/>
        </p:spPr>
        <p:txBody>
          <a:bodyPr wrap="square" lIns="0" tIns="50800" rIns="0" bIns="0" rtlCol="0" vert="horz">
            <a:spAutoFit/>
          </a:bodyPr>
          <a:lstStyle/>
          <a:p>
            <a:pPr marL="715010">
              <a:lnSpc>
                <a:spcPct val="100000"/>
              </a:lnSpc>
              <a:spcBef>
                <a:spcPts val="400"/>
              </a:spcBef>
              <a:tabLst>
                <a:tab pos="2302510" algn="l"/>
                <a:tab pos="3249930" algn="l"/>
                <a:tab pos="5283200" algn="l"/>
              </a:tabLst>
            </a:pPr>
            <a:r>
              <a:rPr dirty="0" sz="2750" spc="260" b="0">
                <a:latin typeface="Trebuchet MS"/>
                <a:cs typeface="Trebuchet MS"/>
              </a:rPr>
              <a:t>B</a:t>
            </a:r>
            <a:r>
              <a:rPr dirty="0" sz="2750" spc="160" b="0">
                <a:latin typeface="Trebuchet MS"/>
                <a:cs typeface="Trebuchet MS"/>
              </a:rPr>
              <a:t> </a:t>
            </a:r>
            <a:r>
              <a:rPr dirty="0" sz="2750" spc="130" b="0">
                <a:latin typeface="Trebuchet MS"/>
                <a:cs typeface="Trebuchet MS"/>
              </a:rPr>
              <a:t>A</a:t>
            </a:r>
            <a:r>
              <a:rPr dirty="0" sz="2750" spc="160" b="0">
                <a:latin typeface="Trebuchet MS"/>
                <a:cs typeface="Trebuchet MS"/>
              </a:rPr>
              <a:t> </a:t>
            </a:r>
            <a:r>
              <a:rPr dirty="0" sz="2750" spc="195" b="0">
                <a:latin typeface="Trebuchet MS"/>
                <a:cs typeface="Trebuchet MS"/>
              </a:rPr>
              <a:t>S</a:t>
            </a:r>
            <a:r>
              <a:rPr dirty="0" sz="2750" spc="165" b="0">
                <a:latin typeface="Trebuchet MS"/>
                <a:cs typeface="Trebuchet MS"/>
              </a:rPr>
              <a:t> </a:t>
            </a:r>
            <a:r>
              <a:rPr dirty="0" sz="2750" spc="145" b="0">
                <a:latin typeface="Trebuchet MS"/>
                <a:cs typeface="Trebuchet MS"/>
              </a:rPr>
              <a:t>E	</a:t>
            </a:r>
            <a:r>
              <a:rPr dirty="0" sz="2750" spc="345" b="0">
                <a:latin typeface="Trebuchet MS"/>
                <a:cs typeface="Trebuchet MS"/>
              </a:rPr>
              <a:t>D</a:t>
            </a:r>
            <a:r>
              <a:rPr dirty="0" sz="2750" spc="160" b="0">
                <a:latin typeface="Trebuchet MS"/>
                <a:cs typeface="Trebuchet MS"/>
              </a:rPr>
              <a:t> </a:t>
            </a:r>
            <a:r>
              <a:rPr dirty="0" sz="2750" spc="145" b="0">
                <a:latin typeface="Trebuchet MS"/>
                <a:cs typeface="Trebuchet MS"/>
              </a:rPr>
              <a:t>E	</a:t>
            </a:r>
            <a:r>
              <a:rPr dirty="0" sz="2750" spc="345" b="0">
                <a:latin typeface="Trebuchet MS"/>
                <a:cs typeface="Trebuchet MS"/>
              </a:rPr>
              <a:t>D</a:t>
            </a:r>
            <a:r>
              <a:rPr dirty="0" sz="2750" spc="165" b="0">
                <a:latin typeface="Trebuchet MS"/>
                <a:cs typeface="Trebuchet MS"/>
              </a:rPr>
              <a:t> </a:t>
            </a:r>
            <a:r>
              <a:rPr dirty="0" sz="2750" spc="130" b="0">
                <a:latin typeface="Trebuchet MS"/>
                <a:cs typeface="Trebuchet MS"/>
              </a:rPr>
              <a:t>A</a:t>
            </a:r>
            <a:r>
              <a:rPr dirty="0" sz="2750" spc="160" b="0">
                <a:latin typeface="Trebuchet MS"/>
                <a:cs typeface="Trebuchet MS"/>
              </a:rPr>
              <a:t> </a:t>
            </a:r>
            <a:r>
              <a:rPr dirty="0" sz="2750" spc="-160" b="0">
                <a:latin typeface="Trebuchet MS"/>
                <a:cs typeface="Trebuchet MS"/>
              </a:rPr>
              <a:t>T</a:t>
            </a:r>
            <a:r>
              <a:rPr dirty="0" sz="2750" spc="165" b="0">
                <a:latin typeface="Trebuchet MS"/>
                <a:cs typeface="Trebuchet MS"/>
              </a:rPr>
              <a:t> </a:t>
            </a:r>
            <a:r>
              <a:rPr dirty="0" sz="2750" spc="630" b="0">
                <a:latin typeface="Trebuchet MS"/>
                <a:cs typeface="Trebuchet MS"/>
              </a:rPr>
              <a:t>O</a:t>
            </a:r>
            <a:r>
              <a:rPr dirty="0" sz="2750" spc="160" b="0">
                <a:latin typeface="Trebuchet MS"/>
                <a:cs typeface="Trebuchet MS"/>
              </a:rPr>
              <a:t> </a:t>
            </a:r>
            <a:r>
              <a:rPr dirty="0" sz="2750" spc="195" b="0">
                <a:latin typeface="Trebuchet MS"/>
                <a:cs typeface="Trebuchet MS"/>
              </a:rPr>
              <a:t>S	</a:t>
            </a:r>
            <a:r>
              <a:rPr dirty="0" sz="2750" spc="260" b="0">
                <a:latin typeface="Trebuchet MS"/>
                <a:cs typeface="Trebuchet MS"/>
              </a:rPr>
              <a:t>2</a:t>
            </a:r>
            <a:endParaRPr sz="2750">
              <a:latin typeface="Trebuchet MS"/>
              <a:cs typeface="Trebuchet MS"/>
            </a:endParaRPr>
          </a:p>
          <a:p>
            <a:pPr marL="12700" marR="5080" indent="222250">
              <a:lnSpc>
                <a:spcPts val="7200"/>
              </a:lnSpc>
              <a:spcBef>
                <a:spcPts val="750"/>
              </a:spcBef>
            </a:pPr>
            <a:r>
              <a:rPr dirty="0" sz="6050" spc="-170">
                <a:solidFill>
                  <a:srgbClr val="FFFFFF"/>
                </a:solidFill>
              </a:rPr>
              <a:t>DEFENSA</a:t>
            </a:r>
            <a:r>
              <a:rPr dirty="0" sz="6050" spc="105">
                <a:solidFill>
                  <a:srgbClr val="FFFFFF"/>
                </a:solidFill>
              </a:rPr>
              <a:t> </a:t>
            </a:r>
            <a:r>
              <a:rPr dirty="0" sz="6050" spc="160">
                <a:solidFill>
                  <a:srgbClr val="FFFFFF"/>
                </a:solidFill>
              </a:rPr>
              <a:t>HITO</a:t>
            </a:r>
            <a:r>
              <a:rPr dirty="0" sz="6050" spc="105">
                <a:solidFill>
                  <a:srgbClr val="FFFFFF"/>
                </a:solidFill>
              </a:rPr>
              <a:t> </a:t>
            </a:r>
            <a:r>
              <a:rPr dirty="0" sz="6050" spc="95">
                <a:solidFill>
                  <a:srgbClr val="FFFFFF"/>
                </a:solidFill>
              </a:rPr>
              <a:t>2 </a:t>
            </a:r>
            <a:r>
              <a:rPr dirty="0" sz="6050" spc="100">
                <a:solidFill>
                  <a:srgbClr val="FFFFFF"/>
                </a:solidFill>
              </a:rPr>
              <a:t> </a:t>
            </a:r>
            <a:r>
              <a:rPr dirty="0" sz="6050" spc="-355">
                <a:solidFill>
                  <a:srgbClr val="FFFFFF"/>
                </a:solidFill>
              </a:rPr>
              <a:t>BASE</a:t>
            </a:r>
            <a:r>
              <a:rPr dirty="0" sz="6050" spc="100">
                <a:solidFill>
                  <a:srgbClr val="FFFFFF"/>
                </a:solidFill>
              </a:rPr>
              <a:t> </a:t>
            </a:r>
            <a:r>
              <a:rPr dirty="0" sz="6050" spc="-200">
                <a:solidFill>
                  <a:srgbClr val="FFFFFF"/>
                </a:solidFill>
              </a:rPr>
              <a:t>DE</a:t>
            </a:r>
            <a:r>
              <a:rPr dirty="0" sz="6050" spc="100">
                <a:solidFill>
                  <a:srgbClr val="FFFFFF"/>
                </a:solidFill>
              </a:rPr>
              <a:t> </a:t>
            </a:r>
            <a:r>
              <a:rPr dirty="0" sz="6050" spc="-100">
                <a:solidFill>
                  <a:srgbClr val="FFFFFF"/>
                </a:solidFill>
              </a:rPr>
              <a:t>DATOS</a:t>
            </a:r>
            <a:r>
              <a:rPr dirty="0" sz="6050" spc="100">
                <a:solidFill>
                  <a:srgbClr val="FFFFFF"/>
                </a:solidFill>
              </a:rPr>
              <a:t> </a:t>
            </a:r>
            <a:r>
              <a:rPr dirty="0" sz="6050" spc="275">
                <a:solidFill>
                  <a:srgbClr val="FFFFFF"/>
                </a:solidFill>
              </a:rPr>
              <a:t>II</a:t>
            </a:r>
            <a:endParaRPr sz="605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41456" y="603007"/>
            <a:ext cx="15805150" cy="9062085"/>
          </a:xfrm>
          <a:custGeom>
            <a:avLst/>
            <a:gdLst/>
            <a:ahLst/>
            <a:cxnLst/>
            <a:rect l="l" t="t" r="r" b="b"/>
            <a:pathLst>
              <a:path w="15805150" h="9062085">
                <a:moveTo>
                  <a:pt x="0" y="9061464"/>
                </a:moveTo>
                <a:lnTo>
                  <a:pt x="0" y="0"/>
                </a:lnTo>
                <a:lnTo>
                  <a:pt x="15805087" y="0"/>
                </a:lnTo>
                <a:lnTo>
                  <a:pt x="15805087" y="9061464"/>
                </a:lnTo>
                <a:lnTo>
                  <a:pt x="0" y="906146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660202" y="2206149"/>
            <a:ext cx="1393825" cy="3606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3540" indent="-371475">
              <a:lnSpc>
                <a:spcPct val="100000"/>
              </a:lnSpc>
              <a:spcBef>
                <a:spcPts val="100"/>
              </a:spcBef>
              <a:buSzPct val="88636"/>
              <a:buFont typeface="Lucida Sans Unicode"/>
              <a:buChar char="○"/>
              <a:tabLst>
                <a:tab pos="384175" algn="l"/>
              </a:tabLst>
            </a:pPr>
            <a:r>
              <a:rPr dirty="0" sz="2200" spc="80">
                <a:solidFill>
                  <a:srgbClr val="FFFFFF"/>
                </a:solidFill>
                <a:latin typeface="Trebuchet MS"/>
                <a:cs typeface="Trebuchet MS"/>
              </a:rPr>
              <a:t>Diseno.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60202" y="7361040"/>
            <a:ext cx="12853035" cy="2216150"/>
          </a:xfrm>
          <a:prstGeom prst="rect">
            <a:avLst/>
          </a:prstGeom>
        </p:spPr>
        <p:txBody>
          <a:bodyPr wrap="square" lIns="0" tIns="115570" rIns="0" bIns="0" rtlCol="0" vert="horz">
            <a:spAutoFit/>
          </a:bodyPr>
          <a:lstStyle/>
          <a:p>
            <a:pPr marL="383540" indent="-371475">
              <a:lnSpc>
                <a:spcPct val="100000"/>
              </a:lnSpc>
              <a:spcBef>
                <a:spcPts val="910"/>
              </a:spcBef>
              <a:buSzPct val="88636"/>
              <a:buFont typeface="Lucida Sans Unicode"/>
              <a:buChar char="○"/>
              <a:tabLst>
                <a:tab pos="384175" algn="l"/>
              </a:tabLst>
            </a:pPr>
            <a:r>
              <a:rPr dirty="0" sz="2200" spc="175">
                <a:solidFill>
                  <a:srgbClr val="FFFFFF"/>
                </a:solidFill>
                <a:latin typeface="Trebuchet MS"/>
                <a:cs typeface="Trebuchet MS"/>
              </a:rPr>
              <a:t>Se</a:t>
            </a:r>
            <a:r>
              <a:rPr dirty="0" sz="2200" spc="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20">
                <a:solidFill>
                  <a:srgbClr val="FFFFFF"/>
                </a:solidFill>
                <a:latin typeface="Trebuchet MS"/>
                <a:cs typeface="Trebuchet MS"/>
              </a:rPr>
              <a:t>sugiere</a:t>
            </a:r>
            <a:r>
              <a:rPr dirty="0" sz="2200" spc="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60">
                <a:solidFill>
                  <a:srgbClr val="FFFFFF"/>
                </a:solidFill>
                <a:latin typeface="Trebuchet MS"/>
                <a:cs typeface="Trebuchet MS"/>
              </a:rPr>
              <a:t>crear</a:t>
            </a:r>
            <a:r>
              <a:rPr dirty="0" sz="2200" spc="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20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2200" spc="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210">
                <a:solidFill>
                  <a:srgbClr val="FFFFFF"/>
                </a:solidFill>
                <a:latin typeface="Trebuchet MS"/>
                <a:cs typeface="Trebuchet MS"/>
              </a:rPr>
              <a:t>base</a:t>
            </a:r>
            <a:r>
              <a:rPr dirty="0" sz="2200" spc="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22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200" spc="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65">
                <a:solidFill>
                  <a:srgbClr val="FFFFFF"/>
                </a:solidFill>
                <a:latin typeface="Trebuchet MS"/>
                <a:cs typeface="Trebuchet MS"/>
              </a:rPr>
              <a:t>datos</a:t>
            </a:r>
            <a:r>
              <a:rPr dirty="0" sz="2200" spc="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22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200" spc="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35">
                <a:solidFill>
                  <a:srgbClr val="FFFFFF"/>
                </a:solidFill>
                <a:latin typeface="Trebuchet MS"/>
                <a:cs typeface="Trebuchet MS"/>
              </a:rPr>
              <a:t>nombre</a:t>
            </a:r>
            <a:r>
              <a:rPr dirty="0" sz="2200" spc="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254">
                <a:solidFill>
                  <a:srgbClr val="FFFFFF"/>
                </a:solidFill>
                <a:latin typeface="Trebuchet MS"/>
                <a:cs typeface="Trebuchet MS"/>
              </a:rPr>
              <a:t>POLLOS_COPA</a:t>
            </a:r>
            <a:r>
              <a:rPr dirty="0" sz="2200" spc="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3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200" spc="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2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200" spc="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10">
                <a:solidFill>
                  <a:srgbClr val="FFFFFF"/>
                </a:solidFill>
                <a:latin typeface="Trebuchet MS"/>
                <a:cs typeface="Trebuchet MS"/>
              </a:rPr>
              <a:t>ella</a:t>
            </a:r>
            <a:r>
              <a:rPr dirty="0" sz="2200" spc="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60">
                <a:solidFill>
                  <a:srgbClr val="FFFFFF"/>
                </a:solidFill>
                <a:latin typeface="Trebuchet MS"/>
                <a:cs typeface="Trebuchet MS"/>
              </a:rPr>
              <a:t>crear</a:t>
            </a:r>
            <a:r>
              <a:rPr dirty="0" sz="2200" spc="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0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200" spc="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14">
                <a:solidFill>
                  <a:srgbClr val="FFFFFF"/>
                </a:solidFill>
                <a:latin typeface="Trebuchet MS"/>
                <a:cs typeface="Trebuchet MS"/>
              </a:rPr>
              <a:t>tablas:</a:t>
            </a:r>
            <a:endParaRPr sz="2200">
              <a:latin typeface="Trebuchet MS"/>
              <a:cs typeface="Trebuchet MS"/>
            </a:endParaRPr>
          </a:p>
          <a:p>
            <a:pPr lvl="1" marL="2761615" indent="-372110">
              <a:lnSpc>
                <a:spcPct val="100000"/>
              </a:lnSpc>
              <a:spcBef>
                <a:spcPts val="810"/>
              </a:spcBef>
              <a:buSzPct val="88636"/>
              <a:buFont typeface="Lucida Sans Unicode"/>
              <a:buChar char="■"/>
              <a:tabLst>
                <a:tab pos="2762250" algn="l"/>
              </a:tabLst>
            </a:pPr>
            <a:r>
              <a:rPr dirty="0" sz="2200" spc="85">
                <a:solidFill>
                  <a:srgbClr val="FFFFFF"/>
                </a:solidFill>
                <a:latin typeface="Trebuchet MS"/>
                <a:cs typeface="Trebuchet MS"/>
              </a:rPr>
              <a:t>cliente</a:t>
            </a:r>
            <a:endParaRPr sz="2200">
              <a:latin typeface="Trebuchet MS"/>
              <a:cs typeface="Trebuchet MS"/>
            </a:endParaRPr>
          </a:p>
          <a:p>
            <a:pPr lvl="1" marL="2761615" indent="-372110">
              <a:lnSpc>
                <a:spcPct val="100000"/>
              </a:lnSpc>
              <a:spcBef>
                <a:spcPts val="810"/>
              </a:spcBef>
              <a:buSzPct val="88636"/>
              <a:buFont typeface="Lucida Sans Unicode"/>
              <a:buChar char="■"/>
              <a:tabLst>
                <a:tab pos="2762250" algn="l"/>
              </a:tabLst>
            </a:pPr>
            <a:r>
              <a:rPr dirty="0" sz="2200" spc="180">
                <a:solidFill>
                  <a:srgbClr val="FFFFFF"/>
                </a:solidFill>
                <a:latin typeface="Trebuchet MS"/>
                <a:cs typeface="Trebuchet MS"/>
              </a:rPr>
              <a:t>detalle_pedido</a:t>
            </a:r>
            <a:endParaRPr sz="2200">
              <a:latin typeface="Trebuchet MS"/>
              <a:cs typeface="Trebuchet MS"/>
            </a:endParaRPr>
          </a:p>
          <a:p>
            <a:pPr lvl="1" marL="2761615" indent="-372110">
              <a:lnSpc>
                <a:spcPct val="100000"/>
              </a:lnSpc>
              <a:spcBef>
                <a:spcPts val="810"/>
              </a:spcBef>
              <a:buSzPct val="88636"/>
              <a:buFont typeface="Lucida Sans Unicode"/>
              <a:buChar char="■"/>
              <a:tabLst>
                <a:tab pos="2762250" algn="l"/>
              </a:tabLst>
            </a:pPr>
            <a:r>
              <a:rPr dirty="0" sz="2200" spc="204">
                <a:solidFill>
                  <a:srgbClr val="FFFFFF"/>
                </a:solidFill>
                <a:latin typeface="Trebuchet MS"/>
                <a:cs typeface="Trebuchet MS"/>
              </a:rPr>
              <a:t>pedido</a:t>
            </a:r>
            <a:endParaRPr sz="2200">
              <a:latin typeface="Trebuchet MS"/>
              <a:cs typeface="Trebuchet MS"/>
            </a:endParaRPr>
          </a:p>
          <a:p>
            <a:pPr marL="383540" indent="-371475">
              <a:lnSpc>
                <a:spcPct val="100000"/>
              </a:lnSpc>
              <a:spcBef>
                <a:spcPts val="810"/>
              </a:spcBef>
              <a:buSzPct val="88636"/>
              <a:buFont typeface="Lucida Sans Unicode"/>
              <a:buChar char="○"/>
              <a:tabLst>
                <a:tab pos="384175" algn="l"/>
              </a:tabLst>
            </a:pPr>
            <a:r>
              <a:rPr dirty="0" sz="2200" spc="70">
                <a:solidFill>
                  <a:srgbClr val="FFFFFF"/>
                </a:solidFill>
                <a:latin typeface="Trebuchet MS"/>
                <a:cs typeface="Trebuchet MS"/>
              </a:rPr>
              <a:t>Adjuntar</a:t>
            </a:r>
            <a:r>
              <a:rPr dirty="0" sz="2200" spc="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65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200" spc="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229">
                <a:solidFill>
                  <a:srgbClr val="FFFFFF"/>
                </a:solidFill>
                <a:latin typeface="Trebuchet MS"/>
                <a:cs typeface="Trebuchet MS"/>
              </a:rPr>
              <a:t>código</a:t>
            </a:r>
            <a:r>
              <a:rPr dirty="0" sz="2200" spc="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95">
                <a:solidFill>
                  <a:srgbClr val="FFFFFF"/>
                </a:solidFill>
                <a:latin typeface="Trebuchet MS"/>
                <a:cs typeface="Trebuchet MS"/>
              </a:rPr>
              <a:t>SQL</a:t>
            </a:r>
            <a:r>
              <a:rPr dirty="0" sz="2200" spc="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200" spc="160">
                <a:solidFill>
                  <a:srgbClr val="FFFFFF"/>
                </a:solidFill>
                <a:latin typeface="Trebuchet MS"/>
                <a:cs typeface="Trebuchet MS"/>
              </a:rPr>
              <a:t>generado.</a:t>
            </a:r>
            <a:endParaRPr sz="2200">
              <a:latin typeface="Trebuchet MS"/>
              <a:cs typeface="Trebuchet MS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72902" y="2607522"/>
            <a:ext cx="14716124" cy="475297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4450" rIns="0" bIns="0" rtlCol="0" vert="horz">
            <a:spAutoFit/>
          </a:bodyPr>
          <a:lstStyle/>
          <a:p>
            <a:pPr marL="12700" marR="5080">
              <a:lnSpc>
                <a:spcPts val="4050"/>
              </a:lnSpc>
              <a:spcBef>
                <a:spcPts val="350"/>
              </a:spcBef>
            </a:pPr>
            <a:r>
              <a:rPr dirty="0" spc="-260"/>
              <a:t>11.</a:t>
            </a:r>
            <a:r>
              <a:rPr dirty="0" spc="80"/>
              <a:t> </a:t>
            </a:r>
            <a:r>
              <a:rPr dirty="0" spc="-105"/>
              <a:t>CREAR</a:t>
            </a:r>
            <a:r>
              <a:rPr dirty="0" spc="80"/>
              <a:t> </a:t>
            </a:r>
            <a:r>
              <a:rPr dirty="0" spc="-270"/>
              <a:t>LAS</a:t>
            </a:r>
            <a:r>
              <a:rPr dirty="0" spc="80"/>
              <a:t> </a:t>
            </a:r>
            <a:r>
              <a:rPr dirty="0" spc="-229"/>
              <a:t>TABLAS</a:t>
            </a:r>
            <a:r>
              <a:rPr dirty="0" spc="80"/>
              <a:t> </a:t>
            </a:r>
            <a:r>
              <a:rPr dirty="0" spc="-30"/>
              <a:t>Y</a:t>
            </a:r>
            <a:r>
              <a:rPr dirty="0" spc="80"/>
              <a:t> </a:t>
            </a:r>
            <a:r>
              <a:rPr dirty="0" spc="55"/>
              <a:t>2</a:t>
            </a:r>
            <a:r>
              <a:rPr dirty="0" spc="80"/>
              <a:t> </a:t>
            </a:r>
            <a:r>
              <a:rPr dirty="0" spc="-85"/>
              <a:t>REGISTROS</a:t>
            </a:r>
            <a:r>
              <a:rPr dirty="0" spc="80"/>
              <a:t> </a:t>
            </a:r>
            <a:r>
              <a:rPr dirty="0" spc="-145"/>
              <a:t>PARA</a:t>
            </a:r>
            <a:r>
              <a:rPr dirty="0" spc="80"/>
              <a:t> </a:t>
            </a:r>
            <a:r>
              <a:rPr dirty="0" spc="30"/>
              <a:t>CADA</a:t>
            </a:r>
            <a:r>
              <a:rPr dirty="0" spc="80"/>
              <a:t> </a:t>
            </a:r>
            <a:r>
              <a:rPr dirty="0" spc="-220"/>
              <a:t>TABLA</a:t>
            </a:r>
            <a:r>
              <a:rPr dirty="0" spc="80"/>
              <a:t> </a:t>
            </a:r>
            <a:r>
              <a:rPr dirty="0" spc="-145"/>
              <a:t>PARA</a:t>
            </a:r>
            <a:r>
              <a:rPr dirty="0" spc="80"/>
              <a:t> </a:t>
            </a:r>
            <a:r>
              <a:rPr dirty="0" spc="-365"/>
              <a:t>EL </a:t>
            </a:r>
            <a:r>
              <a:rPr dirty="0" spc="-960"/>
              <a:t> </a:t>
            </a:r>
            <a:r>
              <a:rPr dirty="0" spc="5"/>
              <a:t>SIGUIENTE</a:t>
            </a:r>
            <a:r>
              <a:rPr dirty="0" spc="70"/>
              <a:t> MODELO</a:t>
            </a:r>
            <a:r>
              <a:rPr dirty="0" spc="75"/>
              <a:t> </a:t>
            </a:r>
            <a:r>
              <a:rPr dirty="0" spc="-95"/>
              <a:t>ER.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41456" y="603003"/>
            <a:ext cx="15805150" cy="9062085"/>
          </a:xfrm>
          <a:custGeom>
            <a:avLst/>
            <a:gdLst/>
            <a:ahLst/>
            <a:cxnLst/>
            <a:rect l="l" t="t" r="r" b="b"/>
            <a:pathLst>
              <a:path w="15805150" h="9062085">
                <a:moveTo>
                  <a:pt x="0" y="0"/>
                </a:moveTo>
                <a:lnTo>
                  <a:pt x="15805087" y="0"/>
                </a:lnTo>
                <a:lnTo>
                  <a:pt x="15805087" y="9061464"/>
                </a:lnTo>
                <a:lnTo>
                  <a:pt x="0" y="9061464"/>
                </a:lnTo>
                <a:lnTo>
                  <a:pt x="0" y="0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660202" y="2819112"/>
            <a:ext cx="11929745" cy="2082800"/>
          </a:xfrm>
          <a:prstGeom prst="rect">
            <a:avLst/>
          </a:prstGeom>
        </p:spPr>
        <p:txBody>
          <a:bodyPr wrap="square" lIns="0" tIns="180340" rIns="0" bIns="0" rtlCol="0" vert="horz">
            <a:spAutoFit/>
          </a:bodyPr>
          <a:lstStyle/>
          <a:p>
            <a:pPr marL="586105" indent="-574040">
              <a:lnSpc>
                <a:spcPct val="100000"/>
              </a:lnSpc>
              <a:spcBef>
                <a:spcPts val="1420"/>
              </a:spcBef>
              <a:buSzPct val="89705"/>
              <a:buFont typeface="Lucida Sans Unicode"/>
              <a:buChar char="○"/>
              <a:tabLst>
                <a:tab pos="586740" algn="l"/>
              </a:tabLst>
            </a:pPr>
            <a:r>
              <a:rPr dirty="0" sz="3400" spc="365">
                <a:solidFill>
                  <a:srgbClr val="FFFFFF"/>
                </a:solidFill>
                <a:latin typeface="Trebuchet MS"/>
                <a:cs typeface="Trebuchet MS"/>
              </a:rPr>
              <a:t>Debe</a:t>
            </a:r>
            <a:r>
              <a:rPr dirty="0" sz="34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34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3400" spc="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70">
                <a:solidFill>
                  <a:srgbClr val="FFFFFF"/>
                </a:solidFill>
                <a:latin typeface="Trebuchet MS"/>
                <a:cs typeface="Trebuchet MS"/>
              </a:rPr>
              <a:t>utilizar</a:t>
            </a:r>
            <a:r>
              <a:rPr dirty="0" sz="3400" spc="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16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400" spc="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30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r>
              <a:rPr dirty="0" sz="3400" spc="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229">
                <a:solidFill>
                  <a:srgbClr val="FFFFFF"/>
                </a:solidFill>
                <a:latin typeface="Trebuchet MS"/>
                <a:cs typeface="Trebuchet MS"/>
              </a:rPr>
              <a:t>tablas</a:t>
            </a:r>
            <a:r>
              <a:rPr dirty="0" sz="3400" spc="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325">
                <a:solidFill>
                  <a:srgbClr val="FFFFFF"/>
                </a:solidFill>
                <a:latin typeface="Trebuchet MS"/>
                <a:cs typeface="Trebuchet MS"/>
              </a:rPr>
              <a:t>creadas</a:t>
            </a:r>
            <a:r>
              <a:rPr dirty="0" sz="3400" spc="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114">
                <a:solidFill>
                  <a:srgbClr val="FFFFFF"/>
                </a:solidFill>
                <a:latin typeface="Trebuchet MS"/>
                <a:cs typeface="Trebuchet MS"/>
              </a:rPr>
              <a:t>anteriormente.</a:t>
            </a:r>
            <a:endParaRPr sz="3400">
              <a:latin typeface="Trebuchet MS"/>
              <a:cs typeface="Trebuchet MS"/>
            </a:endParaRPr>
          </a:p>
          <a:p>
            <a:pPr marL="586105" indent="-574040">
              <a:lnSpc>
                <a:spcPct val="100000"/>
              </a:lnSpc>
              <a:spcBef>
                <a:spcPts val="1320"/>
              </a:spcBef>
              <a:buSzPct val="89705"/>
              <a:buFont typeface="Lucida Sans Unicode"/>
              <a:buChar char="○"/>
              <a:tabLst>
                <a:tab pos="586740" algn="l"/>
              </a:tabLst>
            </a:pPr>
            <a:r>
              <a:rPr dirty="0" sz="3400" spc="305">
                <a:solidFill>
                  <a:srgbClr val="FFFFFF"/>
                </a:solidFill>
                <a:latin typeface="Trebuchet MS"/>
                <a:cs typeface="Trebuchet MS"/>
              </a:rPr>
              <a:t>Para</a:t>
            </a:r>
            <a:r>
              <a:rPr dirty="0" sz="34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220">
                <a:solidFill>
                  <a:srgbClr val="FFFFFF"/>
                </a:solidFill>
                <a:latin typeface="Trebuchet MS"/>
                <a:cs typeface="Trebuchet MS"/>
              </a:rPr>
              <a:t>relacionar</a:t>
            </a:r>
            <a:r>
              <a:rPr dirty="0" sz="3400" spc="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16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3400" spc="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229">
                <a:solidFill>
                  <a:srgbClr val="FFFFFF"/>
                </a:solidFill>
                <a:latin typeface="Trebuchet MS"/>
                <a:cs typeface="Trebuchet MS"/>
              </a:rPr>
              <a:t>tablas</a:t>
            </a:r>
            <a:r>
              <a:rPr dirty="0" sz="3400" spc="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70">
                <a:solidFill>
                  <a:srgbClr val="FFFFFF"/>
                </a:solidFill>
                <a:latin typeface="Trebuchet MS"/>
                <a:cs typeface="Trebuchet MS"/>
              </a:rPr>
              <a:t>utilizar</a:t>
            </a:r>
            <a:r>
              <a:rPr dirty="0" sz="3400" spc="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225">
                <a:solidFill>
                  <a:srgbClr val="FFFFFF"/>
                </a:solidFill>
                <a:latin typeface="Trebuchet MS"/>
                <a:cs typeface="Trebuchet MS"/>
              </a:rPr>
              <a:t>JOINS.</a:t>
            </a:r>
            <a:endParaRPr sz="3400">
              <a:latin typeface="Trebuchet MS"/>
              <a:cs typeface="Trebuchet MS"/>
            </a:endParaRPr>
          </a:p>
          <a:p>
            <a:pPr marL="586105" indent="-574040">
              <a:lnSpc>
                <a:spcPct val="100000"/>
              </a:lnSpc>
              <a:spcBef>
                <a:spcPts val="1320"/>
              </a:spcBef>
              <a:buSzPct val="89705"/>
              <a:buFont typeface="Lucida Sans Unicode"/>
              <a:buChar char="○"/>
              <a:tabLst>
                <a:tab pos="586740" algn="l"/>
              </a:tabLst>
            </a:pPr>
            <a:r>
              <a:rPr dirty="0" sz="3400" spc="105">
                <a:solidFill>
                  <a:srgbClr val="FFFFFF"/>
                </a:solidFill>
                <a:latin typeface="Trebuchet MS"/>
                <a:cs typeface="Trebuchet MS"/>
              </a:rPr>
              <a:t>Adjuntar</a:t>
            </a:r>
            <a:r>
              <a:rPr dirty="0" sz="34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10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34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355">
                <a:solidFill>
                  <a:srgbClr val="FFFFFF"/>
                </a:solidFill>
                <a:latin typeface="Trebuchet MS"/>
                <a:cs typeface="Trebuchet MS"/>
              </a:rPr>
              <a:t>código</a:t>
            </a:r>
            <a:r>
              <a:rPr dirty="0" sz="34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305">
                <a:solidFill>
                  <a:srgbClr val="FFFFFF"/>
                </a:solidFill>
                <a:latin typeface="Trebuchet MS"/>
                <a:cs typeface="Trebuchet MS"/>
              </a:rPr>
              <a:t>SQL</a:t>
            </a:r>
            <a:r>
              <a:rPr dirty="0" sz="34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3400" spc="250">
                <a:solidFill>
                  <a:srgbClr val="FFFFFF"/>
                </a:solidFill>
                <a:latin typeface="Trebuchet MS"/>
                <a:cs typeface="Trebuchet MS"/>
              </a:rPr>
              <a:t>generado.</a:t>
            </a:r>
            <a:endParaRPr sz="34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660202" y="954373"/>
            <a:ext cx="11794490" cy="1318895"/>
          </a:xfrm>
          <a:prstGeom prst="rect"/>
        </p:spPr>
        <p:txBody>
          <a:bodyPr wrap="square" lIns="0" tIns="41275" rIns="0" bIns="0" rtlCol="0" vert="horz">
            <a:spAutoFit/>
          </a:bodyPr>
          <a:lstStyle/>
          <a:p>
            <a:pPr marL="12700" marR="5080">
              <a:lnSpc>
                <a:spcPts val="5030"/>
              </a:lnSpc>
              <a:spcBef>
                <a:spcPts val="325"/>
              </a:spcBef>
            </a:pPr>
            <a:r>
              <a:rPr dirty="0" sz="4300" spc="-114"/>
              <a:t>12.CREAR</a:t>
            </a:r>
            <a:r>
              <a:rPr dirty="0" sz="4300" spc="90"/>
              <a:t> </a:t>
            </a:r>
            <a:r>
              <a:rPr dirty="0" sz="4300" spc="195"/>
              <a:t>UNA</a:t>
            </a:r>
            <a:r>
              <a:rPr dirty="0" sz="4300" spc="95"/>
              <a:t> </a:t>
            </a:r>
            <a:r>
              <a:rPr dirty="0" sz="4300" spc="10"/>
              <a:t>CONSULTA</a:t>
            </a:r>
            <a:r>
              <a:rPr dirty="0" sz="4300" spc="95"/>
              <a:t> </a:t>
            </a:r>
            <a:r>
              <a:rPr dirty="0" sz="4300" spc="-160"/>
              <a:t>SQL</a:t>
            </a:r>
            <a:r>
              <a:rPr dirty="0" sz="4300" spc="95"/>
              <a:t> </a:t>
            </a:r>
            <a:r>
              <a:rPr dirty="0" sz="4300" spc="90"/>
              <a:t>EN</a:t>
            </a:r>
            <a:r>
              <a:rPr dirty="0" sz="4300" spc="95"/>
              <a:t> </a:t>
            </a:r>
            <a:r>
              <a:rPr dirty="0" sz="4300" spc="-254"/>
              <a:t>BASE</a:t>
            </a:r>
            <a:r>
              <a:rPr dirty="0" sz="4300" spc="95"/>
              <a:t> </a:t>
            </a:r>
            <a:r>
              <a:rPr dirty="0" sz="4300" spc="-330"/>
              <a:t>AL </a:t>
            </a:r>
            <a:r>
              <a:rPr dirty="0" sz="4300" spc="-1180"/>
              <a:t> </a:t>
            </a:r>
            <a:r>
              <a:rPr dirty="0" sz="4300" spc="60"/>
              <a:t>EJERCICIO</a:t>
            </a:r>
            <a:r>
              <a:rPr dirty="0" sz="4300" spc="90"/>
              <a:t> </a:t>
            </a:r>
            <a:r>
              <a:rPr dirty="0" sz="4300" spc="5"/>
              <a:t>ANTERIOR.</a:t>
            </a:r>
            <a:endParaRPr sz="4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41456" y="603004"/>
            <a:ext cx="15805150" cy="9096375"/>
            <a:chOff x="1241456" y="603004"/>
            <a:chExt cx="15805150" cy="9096375"/>
          </a:xfrm>
        </p:grpSpPr>
        <p:sp>
          <p:nvSpPr>
            <p:cNvPr id="3" name="object 3"/>
            <p:cNvSpPr/>
            <p:nvPr/>
          </p:nvSpPr>
          <p:spPr>
            <a:xfrm>
              <a:off x="1241456" y="603004"/>
              <a:ext cx="15805150" cy="9062085"/>
            </a:xfrm>
            <a:custGeom>
              <a:avLst/>
              <a:gdLst/>
              <a:ahLst/>
              <a:cxnLst/>
              <a:rect l="l" t="t" r="r" b="b"/>
              <a:pathLst>
                <a:path w="15805150" h="9062085">
                  <a:moveTo>
                    <a:pt x="0" y="0"/>
                  </a:moveTo>
                  <a:lnTo>
                    <a:pt x="15805087" y="0"/>
                  </a:lnTo>
                  <a:lnTo>
                    <a:pt x="15805087" y="9061464"/>
                  </a:lnTo>
                  <a:lnTo>
                    <a:pt x="0" y="90614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252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12545" y="2882837"/>
              <a:ext cx="5810249" cy="67817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822632" y="2882837"/>
              <a:ext cx="7296149" cy="202882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822632" y="4783998"/>
              <a:ext cx="7296149" cy="4914899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660202" y="2191290"/>
            <a:ext cx="6864984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85140" indent="-473075">
              <a:lnSpc>
                <a:spcPct val="100000"/>
              </a:lnSpc>
              <a:spcBef>
                <a:spcPts val="100"/>
              </a:spcBef>
              <a:buSzPct val="89285"/>
              <a:buFont typeface="Lucida Sans Unicode"/>
              <a:buChar char="○"/>
              <a:tabLst>
                <a:tab pos="485775" algn="l"/>
              </a:tabLst>
            </a:pPr>
            <a:r>
              <a:rPr dirty="0" sz="2800" spc="204">
                <a:solidFill>
                  <a:srgbClr val="FFFFFF"/>
                </a:solidFill>
                <a:latin typeface="Trebuchet MS"/>
                <a:cs typeface="Trebuchet MS"/>
              </a:rPr>
              <a:t>Recrear</a:t>
            </a:r>
            <a:r>
              <a:rPr dirty="0" sz="2800" spc="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14">
                <a:solidFill>
                  <a:srgbClr val="FFFFFF"/>
                </a:solidFill>
                <a:latin typeface="Trebuchet MS"/>
                <a:cs typeface="Trebuchet MS"/>
              </a:rPr>
              <a:t>siguiente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base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5">
                <a:solidFill>
                  <a:srgbClr val="FFFFFF"/>
                </a:solidFill>
                <a:latin typeface="Trebuchet MS"/>
                <a:cs typeface="Trebuchet MS"/>
              </a:rPr>
              <a:t>datos: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4450" rIns="0" bIns="0" rtlCol="0" vert="horz">
            <a:spAutoFit/>
          </a:bodyPr>
          <a:lstStyle/>
          <a:p>
            <a:pPr marL="12700" marR="5080">
              <a:lnSpc>
                <a:spcPts val="4050"/>
              </a:lnSpc>
              <a:spcBef>
                <a:spcPts val="350"/>
              </a:spcBef>
            </a:pPr>
            <a:r>
              <a:rPr dirty="0" spc="-75"/>
              <a:t>13.CREAR</a:t>
            </a:r>
            <a:r>
              <a:rPr dirty="0" spc="70"/>
              <a:t> </a:t>
            </a:r>
            <a:r>
              <a:rPr dirty="0" spc="295"/>
              <a:t>UN</a:t>
            </a:r>
            <a:r>
              <a:rPr dirty="0" spc="75"/>
              <a:t> </a:t>
            </a:r>
            <a:r>
              <a:rPr dirty="0" spc="215"/>
              <a:t>FUNCIÓN</a:t>
            </a:r>
            <a:r>
              <a:rPr dirty="0" spc="75"/>
              <a:t> </a:t>
            </a:r>
            <a:r>
              <a:rPr dirty="0" spc="45"/>
              <a:t>QUE</a:t>
            </a:r>
            <a:r>
              <a:rPr dirty="0" spc="75"/>
              <a:t> </a:t>
            </a:r>
            <a:r>
              <a:rPr dirty="0" spc="45"/>
              <a:t>COMPARE</a:t>
            </a:r>
            <a:r>
              <a:rPr dirty="0" spc="75"/>
              <a:t> </a:t>
            </a:r>
            <a:r>
              <a:rPr dirty="0" spc="30"/>
              <a:t>DOS</a:t>
            </a:r>
            <a:r>
              <a:rPr dirty="0" spc="75"/>
              <a:t> </a:t>
            </a:r>
            <a:r>
              <a:rPr dirty="0" spc="160"/>
              <a:t>CÓDIGOS</a:t>
            </a:r>
            <a:r>
              <a:rPr dirty="0" spc="75"/>
              <a:t> </a:t>
            </a:r>
            <a:r>
              <a:rPr dirty="0" spc="-114"/>
              <a:t>DE </a:t>
            </a:r>
            <a:r>
              <a:rPr dirty="0" spc="-960"/>
              <a:t> </a:t>
            </a:r>
            <a:r>
              <a:rPr dirty="0" spc="-20"/>
              <a:t>MATERIA.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41456" y="603007"/>
            <a:ext cx="15805150" cy="9062085"/>
          </a:xfrm>
          <a:custGeom>
            <a:avLst/>
            <a:gdLst/>
            <a:ahLst/>
            <a:cxnLst/>
            <a:rect l="l" t="t" r="r" b="b"/>
            <a:pathLst>
              <a:path w="15805150" h="9062085">
                <a:moveTo>
                  <a:pt x="0" y="9061464"/>
                </a:moveTo>
                <a:lnTo>
                  <a:pt x="0" y="0"/>
                </a:lnTo>
                <a:lnTo>
                  <a:pt x="15805087" y="0"/>
                </a:lnTo>
                <a:lnTo>
                  <a:pt x="15805087" y="9061464"/>
                </a:lnTo>
                <a:lnTo>
                  <a:pt x="0" y="906146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660202" y="2055997"/>
            <a:ext cx="13434060" cy="3397250"/>
          </a:xfrm>
          <a:prstGeom prst="rect">
            <a:avLst/>
          </a:prstGeom>
        </p:spPr>
        <p:txBody>
          <a:bodyPr wrap="square" lIns="0" tIns="147955" rIns="0" bIns="0" rtlCol="0" vert="horz">
            <a:spAutoFit/>
          </a:bodyPr>
          <a:lstStyle/>
          <a:p>
            <a:pPr marL="485140" indent="-473075">
              <a:lnSpc>
                <a:spcPct val="100000"/>
              </a:lnSpc>
              <a:spcBef>
                <a:spcPts val="1165"/>
              </a:spcBef>
              <a:buSzPct val="89285"/>
              <a:buFont typeface="Lucida Sans Unicode"/>
              <a:buChar char="○"/>
              <a:tabLst>
                <a:tab pos="485775" algn="l"/>
              </a:tabLst>
            </a:pPr>
            <a:r>
              <a:rPr dirty="0" sz="2800" spc="125">
                <a:solidFill>
                  <a:srgbClr val="FFFFFF"/>
                </a:solidFill>
                <a:latin typeface="Trebuchet MS"/>
                <a:cs typeface="Trebuchet MS"/>
              </a:rPr>
              <a:t>Resolver</a:t>
            </a:r>
            <a:r>
              <a:rPr dirty="0" sz="2800" spc="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lo</a:t>
            </a:r>
            <a:r>
              <a:rPr dirty="0" sz="2800" spc="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siguiente:</a:t>
            </a:r>
            <a:endParaRPr sz="2800">
              <a:latin typeface="Trebuchet MS"/>
              <a:cs typeface="Trebuchet MS"/>
            </a:endParaRPr>
          </a:p>
          <a:p>
            <a:pPr marL="12700" marR="12065">
              <a:lnSpc>
                <a:spcPct val="131700"/>
              </a:lnSpc>
              <a:buSzPct val="89285"/>
              <a:buFont typeface="Lucida Sans Unicode"/>
              <a:buChar char="■"/>
              <a:tabLst>
                <a:tab pos="727710" algn="l"/>
                <a:tab pos="728345" algn="l"/>
                <a:tab pos="2336800" algn="l"/>
                <a:tab pos="3049270" algn="l"/>
                <a:tab pos="4783455" algn="l"/>
                <a:tab pos="5203825" algn="l"/>
                <a:tab pos="7075170" algn="l"/>
                <a:tab pos="7779384" algn="l"/>
                <a:tab pos="8491855" algn="l"/>
                <a:tab pos="10739755" algn="l"/>
                <a:tab pos="12410440" algn="l"/>
                <a:tab pos="13076555" algn="l"/>
              </a:tabLst>
            </a:pPr>
            <a:r>
              <a:rPr dirty="0" sz="2800" spc="645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-2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22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00" spc="-3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3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 spc="295">
                <a:solidFill>
                  <a:srgbClr val="FFFFFF"/>
                </a:solidFill>
                <a:latin typeface="Trebuchet MS"/>
                <a:cs typeface="Trebuchet MS"/>
              </a:rPr>
              <a:t>a  </a:t>
            </a:r>
            <a:r>
              <a:rPr dirty="0" sz="2800" spc="165">
                <a:solidFill>
                  <a:srgbClr val="FFFFFF"/>
                </a:solidFill>
                <a:latin typeface="Trebuchet MS"/>
                <a:cs typeface="Trebuchet MS"/>
              </a:rPr>
              <a:t>materia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60">
                <a:solidFill>
                  <a:srgbClr val="FFFFFF"/>
                </a:solidFill>
                <a:latin typeface="Trebuchet MS"/>
                <a:cs typeface="Trebuchet MS"/>
              </a:rPr>
              <a:t>ARQ-105,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5">
                <a:solidFill>
                  <a:srgbClr val="FFFFFF"/>
                </a:solidFill>
                <a:latin typeface="Trebuchet MS"/>
                <a:cs typeface="Trebuchet MS"/>
              </a:rPr>
              <a:t>adicionalmente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mostrar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el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nombre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materia.</a:t>
            </a:r>
            <a:endParaRPr sz="2800">
              <a:latin typeface="Trebuchet MS"/>
              <a:cs typeface="Trebuchet MS"/>
            </a:endParaRPr>
          </a:p>
          <a:p>
            <a:pPr marL="12700" marR="5080">
              <a:lnSpc>
                <a:spcPct val="131700"/>
              </a:lnSpc>
              <a:buSzPct val="89285"/>
              <a:buFont typeface="Lucida Sans Unicode"/>
              <a:buChar char="■"/>
              <a:tabLst>
                <a:tab pos="524510" algn="l"/>
                <a:tab pos="525145" algn="l"/>
              </a:tabLst>
            </a:pPr>
            <a:r>
              <a:rPr dirty="0" sz="2800" spc="275">
                <a:solidFill>
                  <a:srgbClr val="FFFFFF"/>
                </a:solidFill>
                <a:latin typeface="Trebuchet MS"/>
                <a:cs typeface="Trebuchet MS"/>
              </a:rPr>
              <a:t>Deberá</a:t>
            </a:r>
            <a:r>
              <a:rPr dirty="0" sz="2800" spc="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00">
                <a:solidFill>
                  <a:srgbClr val="FFFFFF"/>
                </a:solidFill>
                <a:latin typeface="Trebuchet MS"/>
                <a:cs typeface="Trebuchet MS"/>
              </a:rPr>
              <a:t>crear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función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80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25">
                <a:solidFill>
                  <a:srgbClr val="FFFFFF"/>
                </a:solidFill>
                <a:latin typeface="Trebuchet MS"/>
                <a:cs typeface="Trebuchet MS"/>
              </a:rPr>
              <a:t>reciba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20">
                <a:solidFill>
                  <a:srgbClr val="FFFFFF"/>
                </a:solidFill>
                <a:latin typeface="Trebuchet MS"/>
                <a:cs typeface="Trebuchet MS"/>
              </a:rPr>
              <a:t>dos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85">
                <a:solidFill>
                  <a:srgbClr val="FFFFFF"/>
                </a:solidFill>
                <a:latin typeface="Trebuchet MS"/>
                <a:cs typeface="Trebuchet MS"/>
              </a:rPr>
              <a:t>parámetros</a:t>
            </a:r>
            <a:r>
              <a:rPr dirty="0" sz="2800" spc="229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esta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función </a:t>
            </a:r>
            <a:r>
              <a:rPr dirty="0" sz="2800" spc="-8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deberá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ser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35">
                <a:solidFill>
                  <a:srgbClr val="FFFFFF"/>
                </a:solidFill>
                <a:latin typeface="Trebuchet MS"/>
                <a:cs typeface="Trebuchet MS"/>
              </a:rPr>
              <a:t>utilizada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30">
                <a:solidFill>
                  <a:srgbClr val="FFFFFF"/>
                </a:solidFill>
                <a:latin typeface="Trebuchet MS"/>
                <a:cs typeface="Trebuchet MS"/>
              </a:rPr>
              <a:t>cláusula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5">
                <a:solidFill>
                  <a:srgbClr val="FFFFFF"/>
                </a:solidFill>
                <a:latin typeface="Trebuchet MS"/>
                <a:cs typeface="Trebuchet MS"/>
              </a:rPr>
              <a:t>WHERE.</a:t>
            </a:r>
            <a:endParaRPr sz="2800">
              <a:latin typeface="Trebuchet MS"/>
              <a:cs typeface="Trebuchet MS"/>
            </a:endParaRPr>
          </a:p>
          <a:p>
            <a:pPr marL="485140" indent="-473075">
              <a:lnSpc>
                <a:spcPct val="100000"/>
              </a:lnSpc>
              <a:spcBef>
                <a:spcPts val="1065"/>
              </a:spcBef>
              <a:buSzPct val="89285"/>
              <a:buFont typeface="Lucida Sans Unicode"/>
              <a:buChar char="○"/>
              <a:tabLst>
                <a:tab pos="485775" algn="l"/>
              </a:tabLst>
            </a:pP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Ejemplo: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60202" y="8373016"/>
            <a:ext cx="1189482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85140" indent="-473075">
              <a:lnSpc>
                <a:spcPct val="100000"/>
              </a:lnSpc>
              <a:spcBef>
                <a:spcPts val="100"/>
              </a:spcBef>
              <a:buSzPct val="89285"/>
              <a:buFont typeface="Lucida Sans Unicode"/>
              <a:buChar char="○"/>
              <a:tabLst>
                <a:tab pos="485775" algn="l"/>
              </a:tabLst>
            </a:pPr>
            <a:r>
              <a:rPr dirty="0" sz="2800" spc="3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35">
                <a:solidFill>
                  <a:srgbClr val="FFFFFF"/>
                </a:solidFill>
                <a:latin typeface="Trebuchet MS"/>
                <a:cs typeface="Trebuchet MS"/>
              </a:rPr>
              <a:t>resultado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5">
                <a:solidFill>
                  <a:srgbClr val="FFFFFF"/>
                </a:solidFill>
                <a:latin typeface="Trebuchet MS"/>
                <a:cs typeface="Trebuchet MS"/>
              </a:rPr>
              <a:t>al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20">
                <a:solidFill>
                  <a:srgbClr val="FFFFFF"/>
                </a:solidFill>
                <a:latin typeface="Trebuchet MS"/>
                <a:cs typeface="Trebuchet MS"/>
              </a:rPr>
              <a:t>ejecutar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25">
                <a:solidFill>
                  <a:srgbClr val="FFFFFF"/>
                </a:solidFill>
                <a:latin typeface="Trebuchet MS"/>
                <a:cs typeface="Trebuchet MS"/>
              </a:rPr>
              <a:t>consulta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50">
                <a:solidFill>
                  <a:srgbClr val="FFFFFF"/>
                </a:solidFill>
                <a:latin typeface="Trebuchet MS"/>
                <a:cs typeface="Trebuchet MS"/>
              </a:rPr>
              <a:t>SQL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debería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ser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siguiente:</a:t>
            </a:r>
            <a:endParaRPr sz="2800">
              <a:latin typeface="Trebuchet MS"/>
              <a:cs typeface="Trebuchet MS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4052887" y="5133738"/>
            <a:ext cx="10182225" cy="5090795"/>
            <a:chOff x="4052887" y="5133738"/>
            <a:chExt cx="10182225" cy="5090795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80522" y="5133738"/>
              <a:ext cx="8000999" cy="28860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052887" y="8852917"/>
              <a:ext cx="10182224" cy="1371599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4450" rIns="0" bIns="0" rtlCol="0" vert="horz">
            <a:spAutoFit/>
          </a:bodyPr>
          <a:lstStyle/>
          <a:p>
            <a:pPr marL="12700" marR="5080">
              <a:lnSpc>
                <a:spcPts val="4050"/>
              </a:lnSpc>
              <a:spcBef>
                <a:spcPts val="350"/>
              </a:spcBef>
            </a:pPr>
            <a:r>
              <a:rPr dirty="0" spc="-75"/>
              <a:t>13.CREAR</a:t>
            </a:r>
            <a:r>
              <a:rPr dirty="0" spc="70"/>
              <a:t> </a:t>
            </a:r>
            <a:r>
              <a:rPr dirty="0" spc="295"/>
              <a:t>UN</a:t>
            </a:r>
            <a:r>
              <a:rPr dirty="0" spc="75"/>
              <a:t> </a:t>
            </a:r>
            <a:r>
              <a:rPr dirty="0" spc="215"/>
              <a:t>FUNCIÓN</a:t>
            </a:r>
            <a:r>
              <a:rPr dirty="0" spc="75"/>
              <a:t> </a:t>
            </a:r>
            <a:r>
              <a:rPr dirty="0" spc="45"/>
              <a:t>QUE</a:t>
            </a:r>
            <a:r>
              <a:rPr dirty="0" spc="75"/>
              <a:t> </a:t>
            </a:r>
            <a:r>
              <a:rPr dirty="0" spc="45"/>
              <a:t>COMPARE</a:t>
            </a:r>
            <a:r>
              <a:rPr dirty="0" spc="75"/>
              <a:t> </a:t>
            </a:r>
            <a:r>
              <a:rPr dirty="0" spc="30"/>
              <a:t>DOS</a:t>
            </a:r>
            <a:r>
              <a:rPr dirty="0" spc="75"/>
              <a:t> </a:t>
            </a:r>
            <a:r>
              <a:rPr dirty="0" spc="160"/>
              <a:t>CÓDIGOS</a:t>
            </a:r>
            <a:r>
              <a:rPr dirty="0" spc="75"/>
              <a:t> </a:t>
            </a:r>
            <a:r>
              <a:rPr dirty="0" spc="-114"/>
              <a:t>DE </a:t>
            </a:r>
            <a:r>
              <a:rPr dirty="0" spc="-960"/>
              <a:t> </a:t>
            </a:r>
            <a:r>
              <a:rPr dirty="0" spc="-20"/>
              <a:t>MATERIA.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241456" y="603003"/>
            <a:ext cx="15805150" cy="9062085"/>
          </a:xfrm>
          <a:custGeom>
            <a:avLst/>
            <a:gdLst/>
            <a:ahLst/>
            <a:cxnLst/>
            <a:rect l="l" t="t" r="r" b="b"/>
            <a:pathLst>
              <a:path w="15805150" h="9062085">
                <a:moveTo>
                  <a:pt x="0" y="0"/>
                </a:moveTo>
                <a:lnTo>
                  <a:pt x="15805087" y="0"/>
                </a:lnTo>
                <a:lnTo>
                  <a:pt x="15805087" y="9061464"/>
                </a:lnTo>
                <a:lnTo>
                  <a:pt x="0" y="9061464"/>
                </a:lnTo>
                <a:lnTo>
                  <a:pt x="0" y="0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660202" y="3548564"/>
            <a:ext cx="13425805" cy="16256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31300"/>
              </a:lnSpc>
              <a:spcBef>
                <a:spcPts val="95"/>
              </a:spcBef>
              <a:buSzPct val="90000"/>
              <a:buFont typeface="Lucida Sans Unicode"/>
              <a:buChar char="○"/>
              <a:tabLst>
                <a:tab pos="735965" algn="l"/>
              </a:tabLst>
            </a:pPr>
            <a:r>
              <a:rPr dirty="0" sz="4000" spc="229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4000" spc="2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140">
                <a:solidFill>
                  <a:srgbClr val="FFFFFF"/>
                </a:solidFill>
                <a:latin typeface="Trebuchet MS"/>
                <a:cs typeface="Trebuchet MS"/>
              </a:rPr>
              <a:t>función</a:t>
            </a:r>
            <a:r>
              <a:rPr dirty="0" sz="4000" spc="2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285">
                <a:solidFill>
                  <a:srgbClr val="FFFFFF"/>
                </a:solidFill>
                <a:latin typeface="Trebuchet MS"/>
                <a:cs typeface="Trebuchet MS"/>
              </a:rPr>
              <a:t>recibe</a:t>
            </a:r>
            <a:r>
              <a:rPr dirty="0" sz="4000" spc="2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340">
                <a:solidFill>
                  <a:srgbClr val="FFFFFF"/>
                </a:solidFill>
                <a:latin typeface="Trebuchet MS"/>
                <a:cs typeface="Trebuchet MS"/>
              </a:rPr>
              <a:t>como</a:t>
            </a:r>
            <a:r>
              <a:rPr dirty="0" sz="4000" spc="2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290">
                <a:solidFill>
                  <a:srgbClr val="FFFFFF"/>
                </a:solidFill>
                <a:latin typeface="Trebuchet MS"/>
                <a:cs typeface="Trebuchet MS"/>
              </a:rPr>
              <a:t>parámetro</a:t>
            </a:r>
            <a:r>
              <a:rPr dirty="0" sz="4000" spc="2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12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4000" spc="2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330">
                <a:solidFill>
                  <a:srgbClr val="FFFFFF"/>
                </a:solidFill>
                <a:latin typeface="Trebuchet MS"/>
                <a:cs typeface="Trebuchet MS"/>
              </a:rPr>
              <a:t>género</a:t>
            </a:r>
            <a:r>
              <a:rPr dirty="0" sz="4000" spc="2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7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4000" spc="2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120">
                <a:solidFill>
                  <a:srgbClr val="FFFFFF"/>
                </a:solidFill>
                <a:latin typeface="Trebuchet MS"/>
                <a:cs typeface="Trebuchet MS"/>
              </a:rPr>
              <a:t>el </a:t>
            </a:r>
            <a:r>
              <a:rPr dirty="0" sz="4000" spc="-1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420">
                <a:solidFill>
                  <a:srgbClr val="FFFFFF"/>
                </a:solidFill>
                <a:latin typeface="Trebuchet MS"/>
                <a:cs typeface="Trebuchet MS"/>
              </a:rPr>
              <a:t>código</a:t>
            </a:r>
            <a:r>
              <a:rPr dirty="0" sz="4000" spc="10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409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4000" spc="1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150">
                <a:solidFill>
                  <a:srgbClr val="FFFFFF"/>
                </a:solidFill>
                <a:latin typeface="Trebuchet MS"/>
                <a:cs typeface="Trebuchet MS"/>
              </a:rPr>
              <a:t>materia.</a:t>
            </a:r>
            <a:endParaRPr sz="40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0005" rIns="0" bIns="0" rtlCol="0" vert="horz">
            <a:spAutoFit/>
          </a:bodyPr>
          <a:lstStyle/>
          <a:p>
            <a:pPr marL="12700" marR="5080">
              <a:lnSpc>
                <a:spcPts val="5030"/>
              </a:lnSpc>
              <a:spcBef>
                <a:spcPts val="315"/>
              </a:spcBef>
            </a:pPr>
            <a:r>
              <a:rPr dirty="0" sz="4300" spc="-75"/>
              <a:t>14.CREAR</a:t>
            </a:r>
            <a:r>
              <a:rPr dirty="0" sz="4300" spc="90"/>
              <a:t> </a:t>
            </a:r>
            <a:r>
              <a:rPr dirty="0" sz="4300" spc="195"/>
              <a:t>UNA</a:t>
            </a:r>
            <a:r>
              <a:rPr dirty="0" sz="4300" spc="95"/>
              <a:t> </a:t>
            </a:r>
            <a:r>
              <a:rPr dirty="0" sz="4300" spc="270"/>
              <a:t>FUNCIÓN</a:t>
            </a:r>
            <a:r>
              <a:rPr dirty="0" sz="4300" spc="95"/>
              <a:t> </a:t>
            </a:r>
            <a:r>
              <a:rPr dirty="0" sz="4300" spc="60"/>
              <a:t>QUE</a:t>
            </a:r>
            <a:r>
              <a:rPr dirty="0" sz="4300" spc="90"/>
              <a:t> </a:t>
            </a:r>
            <a:r>
              <a:rPr dirty="0" sz="4300" spc="-70"/>
              <a:t>PERMITA</a:t>
            </a:r>
            <a:r>
              <a:rPr dirty="0" sz="4300" spc="95"/>
              <a:t> </a:t>
            </a:r>
            <a:r>
              <a:rPr dirty="0" sz="4300" spc="-90"/>
              <a:t>OBTENER</a:t>
            </a:r>
            <a:r>
              <a:rPr dirty="0" sz="4300" spc="95"/>
              <a:t> </a:t>
            </a:r>
            <a:r>
              <a:rPr dirty="0" sz="4300" spc="-445"/>
              <a:t>EL </a:t>
            </a:r>
            <a:r>
              <a:rPr dirty="0" sz="4300" spc="-440"/>
              <a:t> </a:t>
            </a:r>
            <a:r>
              <a:rPr dirty="0" sz="4300" spc="100"/>
              <a:t>PROMEDIO</a:t>
            </a:r>
            <a:r>
              <a:rPr dirty="0" sz="4300" spc="95"/>
              <a:t> </a:t>
            </a:r>
            <a:r>
              <a:rPr dirty="0" sz="4300" spc="-145"/>
              <a:t>DE</a:t>
            </a:r>
            <a:r>
              <a:rPr dirty="0" sz="4300" spc="100"/>
              <a:t> </a:t>
            </a:r>
            <a:r>
              <a:rPr dirty="0" sz="4300" spc="-330"/>
              <a:t>LAS</a:t>
            </a:r>
            <a:r>
              <a:rPr dirty="0" sz="4300" spc="100"/>
              <a:t> </a:t>
            </a:r>
            <a:r>
              <a:rPr dirty="0" sz="4300" spc="-175"/>
              <a:t>EDADES</a:t>
            </a:r>
            <a:r>
              <a:rPr dirty="0" sz="4300" spc="95"/>
              <a:t> </a:t>
            </a:r>
            <a:r>
              <a:rPr dirty="0" sz="4300" spc="-270"/>
              <a:t>DEL</a:t>
            </a:r>
            <a:r>
              <a:rPr dirty="0" sz="4300" spc="100"/>
              <a:t> </a:t>
            </a:r>
            <a:r>
              <a:rPr dirty="0" sz="4300" spc="50"/>
              <a:t>GÉNERO</a:t>
            </a:r>
            <a:r>
              <a:rPr dirty="0" sz="4300" spc="100"/>
              <a:t> </a:t>
            </a:r>
            <a:r>
              <a:rPr dirty="0" sz="4300" spc="140"/>
              <a:t>MASCULINO </a:t>
            </a:r>
            <a:r>
              <a:rPr dirty="0" sz="4300" spc="-1180"/>
              <a:t> </a:t>
            </a:r>
            <a:r>
              <a:rPr dirty="0" sz="4300" spc="365"/>
              <a:t>O</a:t>
            </a:r>
            <a:r>
              <a:rPr dirty="0" sz="4300" spc="95"/>
              <a:t> </a:t>
            </a:r>
            <a:r>
              <a:rPr dirty="0" sz="4300" spc="155"/>
              <a:t>FEMENINO</a:t>
            </a:r>
            <a:r>
              <a:rPr dirty="0" sz="4300" spc="100"/>
              <a:t> </a:t>
            </a:r>
            <a:r>
              <a:rPr dirty="0" sz="4300" spc="-145"/>
              <a:t>DE</a:t>
            </a:r>
            <a:r>
              <a:rPr dirty="0" sz="4300" spc="100"/>
              <a:t> </a:t>
            </a:r>
            <a:r>
              <a:rPr dirty="0" sz="4300" spc="-165"/>
              <a:t>LOS</a:t>
            </a:r>
            <a:r>
              <a:rPr dirty="0" sz="4300" spc="100"/>
              <a:t> </a:t>
            </a:r>
            <a:r>
              <a:rPr dirty="0" sz="4300" spc="-114"/>
              <a:t>ESTUDIANTES</a:t>
            </a:r>
            <a:r>
              <a:rPr dirty="0" sz="4300" spc="100"/>
              <a:t> </a:t>
            </a:r>
            <a:r>
              <a:rPr dirty="0" sz="4300" spc="45"/>
              <a:t>INSCRITOS</a:t>
            </a:r>
            <a:r>
              <a:rPr dirty="0" sz="4300" spc="95"/>
              <a:t> </a:t>
            </a:r>
            <a:r>
              <a:rPr dirty="0" sz="4300" spc="90"/>
              <a:t>EN</a:t>
            </a:r>
            <a:r>
              <a:rPr dirty="0" sz="4300" spc="100"/>
              <a:t> </a:t>
            </a:r>
            <a:r>
              <a:rPr dirty="0" sz="4300" spc="-330"/>
              <a:t>LA </a:t>
            </a:r>
            <a:r>
              <a:rPr dirty="0" sz="4300" spc="-325"/>
              <a:t> </a:t>
            </a:r>
            <a:r>
              <a:rPr dirty="0" sz="4300" spc="-5"/>
              <a:t>ASIGNATURA</a:t>
            </a:r>
            <a:r>
              <a:rPr dirty="0" sz="4300" spc="90"/>
              <a:t> </a:t>
            </a:r>
            <a:r>
              <a:rPr dirty="0" sz="4300" spc="150"/>
              <a:t>ARQ-104</a:t>
            </a:r>
            <a:endParaRPr sz="43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41456" y="603007"/>
            <a:ext cx="15805150" cy="9062085"/>
          </a:xfrm>
          <a:custGeom>
            <a:avLst/>
            <a:gdLst/>
            <a:ahLst/>
            <a:cxnLst/>
            <a:rect l="l" t="t" r="r" b="b"/>
            <a:pathLst>
              <a:path w="15805150" h="9062085">
                <a:moveTo>
                  <a:pt x="0" y="9061464"/>
                </a:moveTo>
                <a:lnTo>
                  <a:pt x="0" y="0"/>
                </a:lnTo>
                <a:lnTo>
                  <a:pt x="15805087" y="0"/>
                </a:lnTo>
                <a:lnTo>
                  <a:pt x="15805087" y="9061464"/>
                </a:lnTo>
                <a:lnTo>
                  <a:pt x="0" y="906146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660202" y="2056002"/>
            <a:ext cx="13432155" cy="5083175"/>
          </a:xfrm>
          <a:prstGeom prst="rect">
            <a:avLst/>
          </a:prstGeom>
        </p:spPr>
        <p:txBody>
          <a:bodyPr wrap="square" lIns="0" tIns="147955" rIns="0" bIns="0" rtlCol="0" vert="horz">
            <a:spAutoFit/>
          </a:bodyPr>
          <a:lstStyle/>
          <a:p>
            <a:pPr marL="485140" indent="-473075">
              <a:lnSpc>
                <a:spcPct val="100000"/>
              </a:lnSpc>
              <a:spcBef>
                <a:spcPts val="1165"/>
              </a:spcBef>
              <a:buSzPct val="89285"/>
              <a:buFont typeface="Lucida Sans Unicode"/>
              <a:buChar char="○"/>
              <a:tabLst>
                <a:tab pos="485775" algn="l"/>
              </a:tabLst>
            </a:pPr>
            <a:r>
              <a:rPr dirty="0" sz="2800" spc="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función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95">
                <a:solidFill>
                  <a:srgbClr val="FFFFFF"/>
                </a:solidFill>
                <a:latin typeface="Trebuchet MS"/>
                <a:cs typeface="Trebuchet MS"/>
              </a:rPr>
              <a:t>recibe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5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35">
                <a:solidFill>
                  <a:srgbClr val="FFFFFF"/>
                </a:solidFill>
                <a:latin typeface="Trebuchet MS"/>
                <a:cs typeface="Trebuchet MS"/>
              </a:rPr>
              <a:t>parámetros.</a:t>
            </a:r>
            <a:endParaRPr sz="2800">
              <a:latin typeface="Trebuchet MS"/>
              <a:cs typeface="Trebuchet MS"/>
            </a:endParaRPr>
          </a:p>
          <a:p>
            <a:pPr marL="485140" indent="-473075">
              <a:lnSpc>
                <a:spcPct val="100000"/>
              </a:lnSpc>
              <a:spcBef>
                <a:spcPts val="1065"/>
              </a:spcBef>
              <a:buSzPct val="89285"/>
              <a:buFont typeface="Lucida Sans Unicode"/>
              <a:buChar char="○"/>
              <a:tabLst>
                <a:tab pos="485775" algn="l"/>
              </a:tabLst>
            </a:pP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Si</a:t>
            </a:r>
            <a:r>
              <a:rPr dirty="0" sz="2800" spc="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35">
                <a:solidFill>
                  <a:srgbClr val="FFFFFF"/>
                </a:solidFill>
                <a:latin typeface="Trebuchet MS"/>
                <a:cs typeface="Trebuchet MS"/>
              </a:rPr>
              <a:t>las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75">
                <a:solidFill>
                  <a:srgbClr val="FFFFFF"/>
                </a:solidFill>
                <a:latin typeface="Trebuchet MS"/>
                <a:cs typeface="Trebuchet MS"/>
              </a:rPr>
              <a:t>cadenas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 fuesen:</a:t>
            </a:r>
            <a:endParaRPr sz="2800">
              <a:latin typeface="Trebuchet MS"/>
              <a:cs typeface="Trebuchet MS"/>
            </a:endParaRPr>
          </a:p>
          <a:p>
            <a:pPr lvl="1" marL="4744085" indent="-473075">
              <a:lnSpc>
                <a:spcPct val="100000"/>
              </a:lnSpc>
              <a:spcBef>
                <a:spcPts val="1065"/>
              </a:spcBef>
              <a:buSzPct val="89285"/>
              <a:buFont typeface="Lucida Sans Unicode"/>
              <a:buChar char="■"/>
              <a:tabLst>
                <a:tab pos="4744720" algn="l"/>
              </a:tabLst>
            </a:pPr>
            <a:r>
              <a:rPr dirty="0" sz="2800" spc="160">
                <a:solidFill>
                  <a:srgbClr val="FFFFFF"/>
                </a:solidFill>
                <a:latin typeface="Trebuchet MS"/>
                <a:cs typeface="Trebuchet MS"/>
              </a:rPr>
              <a:t>Pepito</a:t>
            </a:r>
            <a:endParaRPr sz="2800">
              <a:latin typeface="Trebuchet MS"/>
              <a:cs typeface="Trebuchet MS"/>
            </a:endParaRPr>
          </a:p>
          <a:p>
            <a:pPr lvl="1" marL="4744085" indent="-473075">
              <a:lnSpc>
                <a:spcPct val="100000"/>
              </a:lnSpc>
              <a:spcBef>
                <a:spcPts val="1065"/>
              </a:spcBef>
              <a:buSzPct val="89285"/>
              <a:buFont typeface="Lucida Sans Unicode"/>
              <a:buChar char="■"/>
              <a:tabLst>
                <a:tab pos="4744720" algn="l"/>
              </a:tabLst>
            </a:pPr>
            <a:r>
              <a:rPr dirty="0" sz="2800" spc="229">
                <a:solidFill>
                  <a:srgbClr val="FFFFFF"/>
                </a:solidFill>
                <a:latin typeface="Trebuchet MS"/>
                <a:cs typeface="Trebuchet MS"/>
              </a:rPr>
              <a:t>Pep</a:t>
            </a:r>
            <a:endParaRPr sz="2800">
              <a:latin typeface="Trebuchet MS"/>
              <a:cs typeface="Trebuchet MS"/>
            </a:endParaRPr>
          </a:p>
          <a:p>
            <a:pPr lvl="1" marL="4744085" indent="-473075">
              <a:lnSpc>
                <a:spcPct val="100000"/>
              </a:lnSpc>
              <a:spcBef>
                <a:spcPts val="1065"/>
              </a:spcBef>
              <a:buSzPct val="89285"/>
              <a:buFont typeface="Lucida Sans Unicode"/>
              <a:buChar char="■"/>
              <a:tabLst>
                <a:tab pos="4744720" algn="l"/>
              </a:tabLst>
            </a:pPr>
            <a:r>
              <a:rPr dirty="0" sz="2800" spc="400">
                <a:solidFill>
                  <a:srgbClr val="FFFFFF"/>
                </a:solidFill>
                <a:latin typeface="Trebuchet MS"/>
                <a:cs typeface="Trebuchet MS"/>
              </a:rPr>
              <a:t>50</a:t>
            </a:r>
            <a:endParaRPr sz="2800">
              <a:latin typeface="Trebuchet MS"/>
              <a:cs typeface="Trebuchet MS"/>
            </a:endParaRPr>
          </a:p>
          <a:p>
            <a:pPr marL="485140" indent="-473075">
              <a:lnSpc>
                <a:spcPct val="100000"/>
              </a:lnSpc>
              <a:spcBef>
                <a:spcPts val="1065"/>
              </a:spcBef>
              <a:buSzPct val="89285"/>
              <a:buFont typeface="Lucida Sans Unicode"/>
              <a:buChar char="○"/>
              <a:tabLst>
                <a:tab pos="485775" algn="l"/>
              </a:tabLst>
            </a:pPr>
            <a:r>
              <a:rPr dirty="0" sz="2800" spc="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00">
                <a:solidFill>
                  <a:srgbClr val="FFFFFF"/>
                </a:solidFill>
                <a:latin typeface="Trebuchet MS"/>
                <a:cs typeface="Trebuchet MS"/>
              </a:rPr>
              <a:t>salida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debería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40">
                <a:solidFill>
                  <a:srgbClr val="FFFFFF"/>
                </a:solidFill>
                <a:latin typeface="Trebuchet MS"/>
                <a:cs typeface="Trebuchet MS"/>
              </a:rPr>
              <a:t>ser: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(Pepito),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65">
                <a:solidFill>
                  <a:srgbClr val="FFFFFF"/>
                </a:solidFill>
                <a:latin typeface="Trebuchet MS"/>
                <a:cs typeface="Trebuchet MS"/>
              </a:rPr>
              <a:t>(Pep),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29">
                <a:solidFill>
                  <a:srgbClr val="FFFFFF"/>
                </a:solidFill>
                <a:latin typeface="Trebuchet MS"/>
                <a:cs typeface="Trebuchet MS"/>
              </a:rPr>
              <a:t>(50)</a:t>
            </a:r>
            <a:endParaRPr sz="2800">
              <a:latin typeface="Trebuchet MS"/>
              <a:cs typeface="Trebuchet MS"/>
            </a:endParaRPr>
          </a:p>
          <a:p>
            <a:pPr marL="485140" indent="-473075">
              <a:lnSpc>
                <a:spcPct val="100000"/>
              </a:lnSpc>
              <a:spcBef>
                <a:spcPts val="1065"/>
              </a:spcBef>
              <a:buSzPct val="89285"/>
              <a:buFont typeface="Lucida Sans Unicode"/>
              <a:buChar char="○"/>
              <a:tabLst>
                <a:tab pos="485775" algn="l"/>
              </a:tabLst>
            </a:pPr>
            <a:r>
              <a:rPr dirty="0" sz="2800" spc="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función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creada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65">
                <a:solidFill>
                  <a:srgbClr val="FFFFFF"/>
                </a:solidFill>
                <a:latin typeface="Trebuchet MS"/>
                <a:cs typeface="Trebuchet MS"/>
              </a:rPr>
              <a:t>utilizarlo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25">
                <a:solidFill>
                  <a:srgbClr val="FFFFFF"/>
                </a:solidFill>
                <a:latin typeface="Trebuchet MS"/>
                <a:cs typeface="Trebuchet MS"/>
              </a:rPr>
              <a:t>consulta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5">
                <a:solidFill>
                  <a:srgbClr val="FFFFFF"/>
                </a:solidFill>
                <a:latin typeface="Trebuchet MS"/>
                <a:cs typeface="Trebuchet MS"/>
              </a:rPr>
              <a:t>SQL.</a:t>
            </a:r>
            <a:endParaRPr sz="2800">
              <a:latin typeface="Trebuchet MS"/>
              <a:cs typeface="Trebuchet MS"/>
            </a:endParaRPr>
          </a:p>
          <a:p>
            <a:pPr lvl="1" marL="4855210" indent="-479425">
              <a:lnSpc>
                <a:spcPct val="100000"/>
              </a:lnSpc>
              <a:spcBef>
                <a:spcPts val="1065"/>
              </a:spcBef>
              <a:buSzPct val="89285"/>
              <a:buFont typeface="Lucida Sans Unicode"/>
              <a:buChar char="■"/>
              <a:tabLst>
                <a:tab pos="4855845" algn="l"/>
              </a:tabLst>
            </a:pP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80">
                <a:solidFill>
                  <a:srgbClr val="FFFFFF"/>
                </a:solidFill>
                <a:latin typeface="Trebuchet MS"/>
                <a:cs typeface="Trebuchet MS"/>
              </a:rPr>
              <a:t>decir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podría</a:t>
            </a:r>
            <a:r>
              <a:rPr dirty="0" sz="2800" spc="10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mostrar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0">
                <a:solidFill>
                  <a:srgbClr val="FFFFFF"/>
                </a:solidFill>
                <a:latin typeface="Trebuchet MS"/>
                <a:cs typeface="Trebuchet MS"/>
              </a:rPr>
              <a:t>nombre,apellidos</a:t>
            </a:r>
            <a:r>
              <a:rPr dirty="0" sz="2800" spc="10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endParaRPr sz="28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edad</a:t>
            </a:r>
            <a:r>
              <a:rPr dirty="0" sz="2800" spc="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los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estudiantes.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4450" rIns="0" bIns="0" rtlCol="0" vert="horz">
            <a:spAutoFit/>
          </a:bodyPr>
          <a:lstStyle/>
          <a:p>
            <a:pPr marL="12700" marR="5080">
              <a:lnSpc>
                <a:spcPts val="4050"/>
              </a:lnSpc>
              <a:spcBef>
                <a:spcPts val="350"/>
              </a:spcBef>
            </a:pPr>
            <a:r>
              <a:rPr dirty="0" spc="-65"/>
              <a:t>15.CREAR</a:t>
            </a:r>
            <a:r>
              <a:rPr dirty="0" spc="75"/>
              <a:t> </a:t>
            </a:r>
            <a:r>
              <a:rPr dirty="0" spc="160"/>
              <a:t>UNA</a:t>
            </a:r>
            <a:r>
              <a:rPr dirty="0" spc="75"/>
              <a:t> </a:t>
            </a:r>
            <a:r>
              <a:rPr dirty="0" spc="215"/>
              <a:t>FUNCIÓN</a:t>
            </a:r>
            <a:r>
              <a:rPr dirty="0" spc="75"/>
              <a:t> </a:t>
            </a:r>
            <a:r>
              <a:rPr dirty="0" spc="45"/>
              <a:t>QUE</a:t>
            </a:r>
            <a:r>
              <a:rPr dirty="0" spc="75"/>
              <a:t> </a:t>
            </a:r>
            <a:r>
              <a:rPr dirty="0" spc="-60"/>
              <a:t>PERMITA</a:t>
            </a:r>
            <a:r>
              <a:rPr dirty="0" spc="75"/>
              <a:t> CONCATENAR </a:t>
            </a:r>
            <a:r>
              <a:rPr dirty="0" spc="204"/>
              <a:t>3 </a:t>
            </a:r>
            <a:r>
              <a:rPr dirty="0" spc="-960"/>
              <a:t> </a:t>
            </a:r>
            <a:r>
              <a:rPr dirty="0" spc="25"/>
              <a:t>CADENAS.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41456" y="603003"/>
            <a:ext cx="15805150" cy="9062085"/>
          </a:xfrm>
          <a:custGeom>
            <a:avLst/>
            <a:gdLst/>
            <a:ahLst/>
            <a:cxnLst/>
            <a:rect l="l" t="t" r="r" b="b"/>
            <a:pathLst>
              <a:path w="15805150" h="9062085">
                <a:moveTo>
                  <a:pt x="0" y="0"/>
                </a:moveTo>
                <a:lnTo>
                  <a:pt x="15805087" y="0"/>
                </a:lnTo>
                <a:lnTo>
                  <a:pt x="15805087" y="9061464"/>
                </a:lnTo>
                <a:lnTo>
                  <a:pt x="0" y="9061464"/>
                </a:lnTo>
                <a:lnTo>
                  <a:pt x="0" y="0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660202" y="1637067"/>
            <a:ext cx="13427075" cy="6769100"/>
          </a:xfrm>
          <a:prstGeom prst="rect">
            <a:avLst/>
          </a:prstGeom>
        </p:spPr>
        <p:txBody>
          <a:bodyPr wrap="square" lIns="0" tIns="147955" rIns="0" bIns="0" rtlCol="0" vert="horz">
            <a:spAutoFit/>
          </a:bodyPr>
          <a:lstStyle/>
          <a:p>
            <a:pPr marL="485140" indent="-473075">
              <a:lnSpc>
                <a:spcPct val="100000"/>
              </a:lnSpc>
              <a:spcBef>
                <a:spcPts val="1165"/>
              </a:spcBef>
              <a:buSzPct val="89285"/>
              <a:buFont typeface="Lucida Sans Unicode"/>
              <a:buChar char="○"/>
              <a:tabLst>
                <a:tab pos="485775" algn="l"/>
              </a:tabLst>
            </a:pPr>
            <a:r>
              <a:rPr dirty="0" sz="2800" spc="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800" spc="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vista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deberá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0">
                <a:solidFill>
                  <a:srgbClr val="FFFFFF"/>
                </a:solidFill>
                <a:latin typeface="Trebuchet MS"/>
                <a:cs typeface="Trebuchet MS"/>
              </a:rPr>
              <a:t>llamarse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04">
                <a:solidFill>
                  <a:srgbClr val="FFFFFF"/>
                </a:solidFill>
                <a:latin typeface="Trebuchet MS"/>
                <a:cs typeface="Trebuchet MS"/>
              </a:rPr>
              <a:t>ARQUITECTURA_DIA_LIBRE</a:t>
            </a:r>
            <a:endParaRPr sz="2800">
              <a:latin typeface="Trebuchet MS"/>
              <a:cs typeface="Trebuchet MS"/>
            </a:endParaRPr>
          </a:p>
          <a:p>
            <a:pPr marL="12700" marR="5080">
              <a:lnSpc>
                <a:spcPct val="131700"/>
              </a:lnSpc>
              <a:buSzPct val="89285"/>
              <a:buFont typeface="Lucida Sans Unicode"/>
              <a:buChar char="○"/>
              <a:tabLst>
                <a:tab pos="873760" algn="l"/>
                <a:tab pos="874394" algn="l"/>
                <a:tab pos="1489710" algn="l"/>
                <a:tab pos="2387600" algn="l"/>
                <a:tab pos="3932554" algn="l"/>
                <a:tab pos="5636260" algn="l"/>
                <a:tab pos="6755130" algn="l"/>
                <a:tab pos="7540625" algn="l"/>
                <a:tab pos="9861550" algn="l"/>
                <a:tab pos="10638790" algn="l"/>
                <a:tab pos="11287125" algn="l"/>
                <a:tab pos="12948285" algn="l"/>
              </a:tabLst>
            </a:pPr>
            <a:r>
              <a:rPr dirty="0" sz="2800" spc="16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-10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á</a:t>
            </a:r>
            <a:r>
              <a:rPr dirty="0" sz="2800" spc="3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22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00" spc="-3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22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rr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160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dirty="0" sz="2800" spc="195">
                <a:solidFill>
                  <a:srgbClr val="FFFFFF"/>
                </a:solidFill>
                <a:latin typeface="Trebuchet MS"/>
                <a:cs typeface="Trebuchet MS"/>
              </a:rPr>
              <a:t>ARQUITECTURA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debido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-5">
                <a:solidFill>
                  <a:srgbClr val="FFFFFF"/>
                </a:solidFill>
                <a:latin typeface="Trebuchet MS"/>
                <a:cs typeface="Trebuchet MS"/>
              </a:rPr>
              <a:t>su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aniversario</a:t>
            </a:r>
            <a:endParaRPr sz="2800">
              <a:latin typeface="Trebuchet MS"/>
              <a:cs typeface="Trebuchet MS"/>
            </a:endParaRPr>
          </a:p>
          <a:p>
            <a:pPr lvl="1" marL="2590165" marR="458470" indent="-448945">
              <a:lnSpc>
                <a:spcPct val="131700"/>
              </a:lnSpc>
              <a:buSzPct val="89285"/>
              <a:buFont typeface="Lucida Sans Unicode"/>
              <a:buChar char="■"/>
              <a:tabLst>
                <a:tab pos="2614930" algn="l"/>
                <a:tab pos="4042410" algn="l"/>
              </a:tabLst>
            </a:pP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Este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permiso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0">
                <a:solidFill>
                  <a:srgbClr val="FFFFFF"/>
                </a:solidFill>
                <a:latin typeface="Trebuchet MS"/>
                <a:cs typeface="Trebuchet MS"/>
              </a:rPr>
              <a:t>solo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305">
                <a:solidFill>
                  <a:srgbClr val="FFFFFF"/>
                </a:solidFill>
                <a:latin typeface="Trebuchet MS"/>
                <a:cs typeface="Trebuchet MS"/>
              </a:rPr>
              <a:t>para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aquellos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20">
                <a:solidFill>
                  <a:srgbClr val="FFFFFF"/>
                </a:solidFill>
                <a:latin typeface="Trebuchet MS"/>
                <a:cs typeface="Trebuchet MS"/>
              </a:rPr>
              <a:t>estudiantes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inscritos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en </a:t>
            </a:r>
            <a:r>
              <a:rPr dirty="0" sz="2800" spc="-8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el 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año	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2021.</a:t>
            </a:r>
            <a:endParaRPr sz="2800">
              <a:latin typeface="Trebuchet MS"/>
              <a:cs typeface="Trebuchet MS"/>
            </a:endParaRPr>
          </a:p>
          <a:p>
            <a:pPr lvl="1" marL="2614295" indent="-473075">
              <a:lnSpc>
                <a:spcPct val="100000"/>
              </a:lnSpc>
              <a:spcBef>
                <a:spcPts val="1065"/>
              </a:spcBef>
              <a:buSzPct val="89285"/>
              <a:buFont typeface="Lucida Sans Unicode"/>
              <a:buChar char="■"/>
              <a:tabLst>
                <a:tab pos="2614930" algn="l"/>
              </a:tabLst>
            </a:pPr>
            <a:r>
              <a:rPr dirty="0" sz="2800" spc="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vista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deberá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tener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los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siguientes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65">
                <a:solidFill>
                  <a:srgbClr val="FFFFFF"/>
                </a:solidFill>
                <a:latin typeface="Trebuchet MS"/>
                <a:cs typeface="Trebuchet MS"/>
              </a:rPr>
              <a:t>campos.</a:t>
            </a:r>
            <a:endParaRPr sz="2800">
              <a:latin typeface="Trebuchet MS"/>
              <a:cs typeface="Trebuchet MS"/>
            </a:endParaRPr>
          </a:p>
          <a:p>
            <a:pPr marL="2485390" indent="-344170">
              <a:lnSpc>
                <a:spcPct val="100000"/>
              </a:lnSpc>
              <a:spcBef>
                <a:spcPts val="1065"/>
              </a:spcBef>
              <a:buAutoNum type="arabicPeriod"/>
              <a:tabLst>
                <a:tab pos="2486025" algn="l"/>
              </a:tabLst>
            </a:pP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Nombres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80">
                <a:solidFill>
                  <a:srgbClr val="FFFFFF"/>
                </a:solidFill>
                <a:latin typeface="Trebuchet MS"/>
                <a:cs typeface="Trebuchet MS"/>
              </a:rPr>
              <a:t>apellidos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concatenados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95">
                <a:solidFill>
                  <a:srgbClr val="FFFFFF"/>
                </a:solidFill>
                <a:latin typeface="Trebuchet MS"/>
                <a:cs typeface="Trebuchet MS"/>
              </a:rPr>
              <a:t>=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95">
                <a:solidFill>
                  <a:srgbClr val="FFFFFF"/>
                </a:solidFill>
                <a:latin typeface="Trebuchet MS"/>
                <a:cs typeface="Trebuchet MS"/>
              </a:rPr>
              <a:t>FULLNAME</a:t>
            </a:r>
            <a:endParaRPr sz="2800">
              <a:latin typeface="Trebuchet MS"/>
              <a:cs typeface="Trebuchet MS"/>
            </a:endParaRPr>
          </a:p>
          <a:p>
            <a:pPr marL="2567305" indent="-426084">
              <a:lnSpc>
                <a:spcPct val="100000"/>
              </a:lnSpc>
              <a:spcBef>
                <a:spcPts val="1065"/>
              </a:spcBef>
              <a:buAutoNum type="arabicPeriod"/>
              <a:tabLst>
                <a:tab pos="2567940" algn="l"/>
              </a:tabLst>
            </a:pPr>
            <a:r>
              <a:rPr dirty="0" sz="2800" spc="160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edad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del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25">
                <a:solidFill>
                  <a:srgbClr val="FFFFFF"/>
                </a:solidFill>
                <a:latin typeface="Trebuchet MS"/>
                <a:cs typeface="Trebuchet MS"/>
              </a:rPr>
              <a:t>estudiante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95">
                <a:solidFill>
                  <a:srgbClr val="FFFFFF"/>
                </a:solidFill>
                <a:latin typeface="Trebuchet MS"/>
                <a:cs typeface="Trebuchet MS"/>
              </a:rPr>
              <a:t>=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50">
                <a:solidFill>
                  <a:srgbClr val="FFFFFF"/>
                </a:solidFill>
                <a:latin typeface="Trebuchet MS"/>
                <a:cs typeface="Trebuchet MS"/>
              </a:rPr>
              <a:t>EDAD</a:t>
            </a:r>
            <a:endParaRPr sz="2800">
              <a:latin typeface="Trebuchet MS"/>
              <a:cs typeface="Trebuchet MS"/>
            </a:endParaRPr>
          </a:p>
          <a:p>
            <a:pPr marL="2567305" indent="-426084">
              <a:lnSpc>
                <a:spcPct val="100000"/>
              </a:lnSpc>
              <a:spcBef>
                <a:spcPts val="1065"/>
              </a:spcBef>
              <a:buAutoNum type="arabicPeriod"/>
              <a:tabLst>
                <a:tab pos="2567940" algn="l"/>
              </a:tabLst>
            </a:pPr>
            <a:r>
              <a:rPr dirty="0" sz="2800" spc="3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800" spc="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año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35">
                <a:solidFill>
                  <a:srgbClr val="FFFFFF"/>
                </a:solidFill>
                <a:latin typeface="Trebuchet MS"/>
                <a:cs typeface="Trebuchet MS"/>
              </a:rPr>
              <a:t>inscripción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95">
                <a:solidFill>
                  <a:srgbClr val="FFFFFF"/>
                </a:solidFill>
                <a:latin typeface="Trebuchet MS"/>
                <a:cs typeface="Trebuchet MS"/>
              </a:rPr>
              <a:t>=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90">
                <a:solidFill>
                  <a:srgbClr val="FFFFFF"/>
                </a:solidFill>
                <a:latin typeface="Trebuchet MS"/>
                <a:cs typeface="Trebuchet MS"/>
              </a:rPr>
              <a:t>GESTION</a:t>
            </a:r>
            <a:endParaRPr sz="2800">
              <a:latin typeface="Trebuchet MS"/>
              <a:cs typeface="Trebuchet MS"/>
            </a:endParaRPr>
          </a:p>
          <a:p>
            <a:pPr marL="2569845" indent="-428625">
              <a:lnSpc>
                <a:spcPct val="100000"/>
              </a:lnSpc>
              <a:spcBef>
                <a:spcPts val="1065"/>
              </a:spcBef>
              <a:buAutoNum type="arabicPeriod"/>
              <a:tabLst>
                <a:tab pos="2570480" algn="l"/>
              </a:tabLst>
            </a:pPr>
            <a:r>
              <a:rPr dirty="0" sz="2800" spc="240">
                <a:solidFill>
                  <a:srgbClr val="FFFFFF"/>
                </a:solidFill>
                <a:latin typeface="Trebuchet MS"/>
                <a:cs typeface="Trebuchet MS"/>
              </a:rPr>
              <a:t>Generar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columna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nombre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DIA_LIBRE</a:t>
            </a:r>
            <a:endParaRPr sz="2800">
              <a:latin typeface="Trebuchet MS"/>
              <a:cs typeface="Trebuchet MS"/>
            </a:endParaRPr>
          </a:p>
          <a:p>
            <a:pPr lvl="1" marL="3709035" indent="-447040">
              <a:lnSpc>
                <a:spcPct val="100000"/>
              </a:lnSpc>
              <a:spcBef>
                <a:spcPts val="1065"/>
              </a:spcBef>
              <a:buAutoNum type="alphaLcPeriod"/>
              <a:tabLst>
                <a:tab pos="3709670" algn="l"/>
              </a:tabLst>
            </a:pP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Si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tiene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5">
                <a:solidFill>
                  <a:srgbClr val="FFFFFF"/>
                </a:solidFill>
                <a:latin typeface="Trebuchet MS"/>
                <a:cs typeface="Trebuchet MS"/>
              </a:rPr>
              <a:t>libre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mostrar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LIBRE</a:t>
            </a:r>
            <a:endParaRPr sz="2800">
              <a:latin typeface="Trebuchet MS"/>
              <a:cs typeface="Trebuchet MS"/>
            </a:endParaRPr>
          </a:p>
          <a:p>
            <a:pPr lvl="1" marL="3707129" indent="-445134">
              <a:lnSpc>
                <a:spcPct val="100000"/>
              </a:lnSpc>
              <a:spcBef>
                <a:spcPts val="1065"/>
              </a:spcBef>
              <a:buAutoNum type="alphaLcPeriod"/>
              <a:tabLst>
                <a:tab pos="3707765" algn="l"/>
              </a:tabLst>
            </a:pPr>
            <a:r>
              <a:rPr dirty="0" sz="2800" spc="360">
                <a:solidFill>
                  <a:srgbClr val="FFFFFF"/>
                </a:solidFill>
                <a:latin typeface="Trebuchet MS"/>
                <a:cs typeface="Trebuchet MS"/>
              </a:rPr>
              <a:t>Caso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contrario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mostrar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50">
                <a:solidFill>
                  <a:srgbClr val="FFFFFF"/>
                </a:solidFill>
                <a:latin typeface="Trebuchet MS"/>
                <a:cs typeface="Trebuchet MS"/>
              </a:rPr>
              <a:t>NO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LIBRE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660202" y="968756"/>
            <a:ext cx="6925309" cy="558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55"/>
              <a:t>16.CREAR</a:t>
            </a:r>
            <a:r>
              <a:rPr dirty="0" spc="55"/>
              <a:t> </a:t>
            </a:r>
            <a:r>
              <a:rPr dirty="0" spc="-270"/>
              <a:t>LA</a:t>
            </a:r>
            <a:r>
              <a:rPr dirty="0" spc="55"/>
              <a:t> </a:t>
            </a:r>
            <a:r>
              <a:rPr dirty="0" spc="5"/>
              <a:t>SIGUIENTE</a:t>
            </a:r>
            <a:r>
              <a:rPr dirty="0" spc="55"/>
              <a:t> </a:t>
            </a:r>
            <a:r>
              <a:rPr dirty="0" spc="-55"/>
              <a:t>VISTA: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41456" y="603004"/>
            <a:ext cx="15805150" cy="9062085"/>
          </a:xfrm>
          <a:custGeom>
            <a:avLst/>
            <a:gdLst/>
            <a:ahLst/>
            <a:cxnLst/>
            <a:rect l="l" t="t" r="r" b="b"/>
            <a:pathLst>
              <a:path w="15805150" h="9062085">
                <a:moveTo>
                  <a:pt x="0" y="0"/>
                </a:moveTo>
                <a:lnTo>
                  <a:pt x="15805087" y="0"/>
                </a:lnTo>
                <a:lnTo>
                  <a:pt x="15805087" y="9061464"/>
                </a:lnTo>
                <a:lnTo>
                  <a:pt x="0" y="9061464"/>
                </a:lnTo>
                <a:lnTo>
                  <a:pt x="0" y="0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660202" y="2035765"/>
            <a:ext cx="13430885" cy="40259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10795">
              <a:lnSpc>
                <a:spcPct val="131300"/>
              </a:lnSpc>
              <a:spcBef>
                <a:spcPts val="95"/>
              </a:spcBef>
              <a:buSzPct val="90000"/>
              <a:buFont typeface="Lucida Sans Unicode"/>
              <a:buChar char="○"/>
              <a:tabLst>
                <a:tab pos="734695" algn="l"/>
              </a:tabLst>
            </a:pPr>
            <a:r>
              <a:rPr dirty="0" sz="4000" spc="380">
                <a:solidFill>
                  <a:srgbClr val="FFFFFF"/>
                </a:solidFill>
                <a:latin typeface="Trebuchet MS"/>
                <a:cs typeface="Trebuchet MS"/>
              </a:rPr>
              <a:t>Agregar</a:t>
            </a:r>
            <a:r>
              <a:rPr dirty="0" sz="4000" spc="2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220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4000" spc="2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310">
                <a:solidFill>
                  <a:srgbClr val="FFFFFF"/>
                </a:solidFill>
                <a:latin typeface="Trebuchet MS"/>
                <a:cs typeface="Trebuchet MS"/>
              </a:rPr>
              <a:t>tabla</a:t>
            </a:r>
            <a:r>
              <a:rPr dirty="0" sz="4000" spc="2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245">
                <a:solidFill>
                  <a:srgbClr val="FFFFFF"/>
                </a:solidFill>
                <a:latin typeface="Trebuchet MS"/>
                <a:cs typeface="Trebuchet MS"/>
              </a:rPr>
              <a:t>cualquiera</a:t>
            </a:r>
            <a:r>
              <a:rPr dirty="0" sz="4000" spc="2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250">
                <a:solidFill>
                  <a:srgbClr val="FFFFFF"/>
                </a:solidFill>
                <a:latin typeface="Trebuchet MS"/>
                <a:cs typeface="Trebuchet MS"/>
              </a:rPr>
              <a:t>al</a:t>
            </a:r>
            <a:r>
              <a:rPr dirty="0" sz="4000" spc="2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285">
                <a:solidFill>
                  <a:srgbClr val="FFFFFF"/>
                </a:solidFill>
                <a:latin typeface="Trebuchet MS"/>
                <a:cs typeface="Trebuchet MS"/>
              </a:rPr>
              <a:t>modelo</a:t>
            </a:r>
            <a:r>
              <a:rPr dirty="0" sz="4000" spc="2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409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4000" spc="29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390">
                <a:solidFill>
                  <a:srgbClr val="FFFFFF"/>
                </a:solidFill>
                <a:latin typeface="Trebuchet MS"/>
                <a:cs typeface="Trebuchet MS"/>
              </a:rPr>
              <a:t>base </a:t>
            </a:r>
            <a:r>
              <a:rPr dirty="0" sz="4000" spc="-11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409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4000" spc="10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175">
                <a:solidFill>
                  <a:srgbClr val="FFFFFF"/>
                </a:solidFill>
                <a:latin typeface="Trebuchet MS"/>
                <a:cs typeface="Trebuchet MS"/>
              </a:rPr>
              <a:t>datos.</a:t>
            </a:r>
            <a:endParaRPr sz="4000">
              <a:latin typeface="Trebuchet MS"/>
              <a:cs typeface="Trebuchet MS"/>
            </a:endParaRPr>
          </a:p>
          <a:p>
            <a:pPr marL="12700" marR="5080">
              <a:lnSpc>
                <a:spcPts val="6300"/>
              </a:lnSpc>
              <a:spcBef>
                <a:spcPts val="459"/>
              </a:spcBef>
              <a:buSzPct val="90000"/>
              <a:buFont typeface="Lucida Sans Unicode"/>
              <a:buChar char="○"/>
              <a:tabLst>
                <a:tab pos="1034415" algn="l"/>
                <a:tab pos="1035050" algn="l"/>
                <a:tab pos="3453129" algn="l"/>
                <a:tab pos="5826125" algn="l"/>
                <a:tab pos="7073900" algn="l"/>
                <a:tab pos="8574405" algn="l"/>
                <a:tab pos="9853295" algn="l"/>
                <a:tab pos="12062460" algn="l"/>
                <a:tab pos="13101955" algn="l"/>
              </a:tabLst>
            </a:pPr>
            <a:r>
              <a:rPr dirty="0" sz="4000" spc="53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4000" spc="3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4000" spc="9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4000" spc="495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4000" spc="-4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4000" spc="380">
                <a:solidFill>
                  <a:srgbClr val="FFFFFF"/>
                </a:solidFill>
                <a:latin typeface="Trebuchet MS"/>
                <a:cs typeface="Trebuchet MS"/>
              </a:rPr>
              <a:t>é</a:t>
            </a:r>
            <a:r>
              <a:rPr dirty="0" sz="40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40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4000" spc="71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4000" spc="3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4000" spc="10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4000" spc="3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4000" spc="2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4000" spc="6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4000" spc="-3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40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4000" spc="-4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4000" spc="10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4000" spc="59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40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4000" spc="9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dirty="0" sz="4000" spc="2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4000" spc="9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4000" spc="-8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4000" spc="59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40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4000" spc="495">
                <a:solidFill>
                  <a:srgbClr val="FFFFFF"/>
                </a:solidFill>
                <a:latin typeface="Trebuchet MS"/>
                <a:cs typeface="Trebuchet MS"/>
              </a:rPr>
              <a:t>q</a:t>
            </a:r>
            <a:r>
              <a:rPr dirty="0" sz="4000" spc="-4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4000" spc="32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40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4000" spc="9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4000" spc="6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4000" spc="10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4000" spc="38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4000" spc="-295">
                <a:solidFill>
                  <a:srgbClr val="FFFFFF"/>
                </a:solidFill>
                <a:latin typeface="Trebuchet MS"/>
                <a:cs typeface="Trebuchet MS"/>
              </a:rPr>
              <a:t>j</a:t>
            </a:r>
            <a:r>
              <a:rPr dirty="0" sz="4000" spc="32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40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4000" spc="-8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4000" spc="64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4000" spc="3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40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4000" spc="275">
                <a:solidFill>
                  <a:srgbClr val="FFFFFF"/>
                </a:solidFill>
                <a:latin typeface="Trebuchet MS"/>
                <a:cs typeface="Trebuchet MS"/>
              </a:rPr>
              <a:t>4  </a:t>
            </a:r>
            <a:r>
              <a:rPr dirty="0" sz="4000" spc="275">
                <a:solidFill>
                  <a:srgbClr val="FFFFFF"/>
                </a:solidFill>
                <a:latin typeface="Trebuchet MS"/>
                <a:cs typeface="Trebuchet MS"/>
              </a:rPr>
              <a:t>tablas</a:t>
            </a:r>
            <a:endParaRPr sz="4000">
              <a:latin typeface="Trebuchet MS"/>
              <a:cs typeface="Trebuchet MS"/>
            </a:endParaRPr>
          </a:p>
          <a:p>
            <a:pPr lvl="1" marL="2449195" indent="-676275">
              <a:lnSpc>
                <a:spcPct val="100000"/>
              </a:lnSpc>
              <a:spcBef>
                <a:spcPts val="1040"/>
              </a:spcBef>
              <a:buSzPct val="90000"/>
              <a:buFont typeface="Lucida Sans Unicode"/>
              <a:buChar char="■"/>
              <a:tabLst>
                <a:tab pos="2449830" algn="l"/>
              </a:tabLst>
            </a:pPr>
            <a:r>
              <a:rPr dirty="0" sz="4000" spc="229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4000" spc="1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140">
                <a:solidFill>
                  <a:srgbClr val="FFFFFF"/>
                </a:solidFill>
                <a:latin typeface="Trebuchet MS"/>
                <a:cs typeface="Trebuchet MS"/>
              </a:rPr>
              <a:t>vista</a:t>
            </a:r>
            <a:r>
              <a:rPr dirty="0" sz="4000" spc="10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395">
                <a:solidFill>
                  <a:srgbClr val="FFFFFF"/>
                </a:solidFill>
                <a:latin typeface="Trebuchet MS"/>
                <a:cs typeface="Trebuchet MS"/>
              </a:rPr>
              <a:t>deberá</a:t>
            </a:r>
            <a:r>
              <a:rPr dirty="0" sz="4000" spc="10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204">
                <a:solidFill>
                  <a:srgbClr val="FFFFFF"/>
                </a:solidFill>
                <a:latin typeface="Trebuchet MS"/>
                <a:cs typeface="Trebuchet MS"/>
              </a:rPr>
              <a:t>llamarse</a:t>
            </a:r>
            <a:r>
              <a:rPr dirty="0" sz="4000" spc="10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4000" spc="315">
                <a:solidFill>
                  <a:srgbClr val="FFFFFF"/>
                </a:solidFill>
                <a:latin typeface="Trebuchet MS"/>
                <a:cs typeface="Trebuchet MS"/>
              </a:rPr>
              <a:t>PARALELO_DBA_I</a:t>
            </a:r>
            <a:endParaRPr sz="4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660202" y="954374"/>
            <a:ext cx="8614410" cy="6807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300" spc="-105"/>
              <a:t>17.</a:t>
            </a:r>
            <a:r>
              <a:rPr dirty="0" sz="4300" spc="90"/>
              <a:t> </a:t>
            </a:r>
            <a:r>
              <a:rPr dirty="0" sz="4300" spc="-125"/>
              <a:t>CREAR</a:t>
            </a:r>
            <a:r>
              <a:rPr dirty="0" sz="4300" spc="95"/>
              <a:t> </a:t>
            </a:r>
            <a:r>
              <a:rPr dirty="0" sz="4300" spc="-330"/>
              <a:t>LA</a:t>
            </a:r>
            <a:r>
              <a:rPr dirty="0" sz="4300" spc="95"/>
              <a:t> </a:t>
            </a:r>
            <a:r>
              <a:rPr dirty="0" sz="4300" spc="5"/>
              <a:t>SIGUIENTE</a:t>
            </a:r>
            <a:r>
              <a:rPr dirty="0" sz="4300" spc="90"/>
              <a:t> </a:t>
            </a:r>
            <a:r>
              <a:rPr dirty="0" sz="4300" spc="-70"/>
              <a:t>VISTA:</a:t>
            </a:r>
            <a:endParaRPr sz="4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2344429"/>
            <a:ext cx="18288000" cy="6461760"/>
            <a:chOff x="0" y="2344429"/>
            <a:chExt cx="18288000" cy="6461760"/>
          </a:xfrm>
        </p:grpSpPr>
        <p:sp>
          <p:nvSpPr>
            <p:cNvPr id="4" name="object 4"/>
            <p:cNvSpPr/>
            <p:nvPr/>
          </p:nvSpPr>
          <p:spPr>
            <a:xfrm>
              <a:off x="0" y="2344429"/>
              <a:ext cx="18288000" cy="6461760"/>
            </a:xfrm>
            <a:custGeom>
              <a:avLst/>
              <a:gdLst/>
              <a:ahLst/>
              <a:cxnLst/>
              <a:rect l="l" t="t" r="r" b="b"/>
              <a:pathLst>
                <a:path w="18288000" h="6461759">
                  <a:moveTo>
                    <a:pt x="0" y="0"/>
                  </a:moveTo>
                  <a:lnTo>
                    <a:pt x="18288000" y="0"/>
                  </a:lnTo>
                  <a:lnTo>
                    <a:pt x="18288000" y="6461521"/>
                  </a:lnTo>
                  <a:lnTo>
                    <a:pt x="0" y="64615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252F">
                <a:alpha val="697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39928" y="3777580"/>
              <a:ext cx="3238499" cy="340994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474547" y="2548918"/>
            <a:ext cx="3956685" cy="7874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5000" spc="-105"/>
              <a:t>ESTUDIANTE</a:t>
            </a:r>
            <a:endParaRPr sz="5000"/>
          </a:p>
        </p:txBody>
      </p:sp>
      <p:sp>
        <p:nvSpPr>
          <p:cNvPr id="7" name="object 7"/>
          <p:cNvSpPr txBox="1"/>
          <p:nvPr/>
        </p:nvSpPr>
        <p:spPr>
          <a:xfrm>
            <a:off x="7932477" y="7397097"/>
            <a:ext cx="3058795" cy="734060"/>
          </a:xfrm>
          <a:prstGeom prst="rect">
            <a:avLst/>
          </a:prstGeom>
        </p:spPr>
        <p:txBody>
          <a:bodyPr wrap="square" lIns="0" tIns="43180" rIns="0" bIns="0" rtlCol="0" vert="horz">
            <a:spAutoFit/>
          </a:bodyPr>
          <a:lstStyle/>
          <a:p>
            <a:pPr marL="12700" marR="5080" indent="67310">
              <a:lnSpc>
                <a:spcPts val="2700"/>
              </a:lnSpc>
              <a:spcBef>
                <a:spcPts val="340"/>
              </a:spcBef>
            </a:pPr>
            <a:r>
              <a:rPr dirty="0" sz="2400" spc="105" b="1">
                <a:solidFill>
                  <a:srgbClr val="00E3B8"/>
                </a:solidFill>
                <a:latin typeface="Arial"/>
                <a:cs typeface="Arial"/>
              </a:rPr>
              <a:t>JHONATAN </a:t>
            </a:r>
            <a:r>
              <a:rPr dirty="0" sz="2400" spc="60" b="1">
                <a:solidFill>
                  <a:srgbClr val="00E3B8"/>
                </a:solidFill>
                <a:latin typeface="Arial"/>
                <a:cs typeface="Arial"/>
              </a:rPr>
              <a:t>DAVID </a:t>
            </a:r>
            <a:r>
              <a:rPr dirty="0" sz="2400" spc="-65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2400" spc="55" b="1">
                <a:solidFill>
                  <a:srgbClr val="00E3B8"/>
                </a:solidFill>
                <a:latin typeface="Arial"/>
                <a:cs typeface="Arial"/>
              </a:rPr>
              <a:t>ALANOCA</a:t>
            </a:r>
            <a:r>
              <a:rPr dirty="0" sz="2400" spc="4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2400" spc="65" b="1">
                <a:solidFill>
                  <a:srgbClr val="00E3B8"/>
                </a:solidFill>
                <a:latin typeface="Arial"/>
                <a:cs typeface="Arial"/>
              </a:rPr>
              <a:t>BLANCO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70439" y="3654521"/>
            <a:ext cx="7347584" cy="2688590"/>
          </a:xfrm>
          <a:prstGeom prst="rect"/>
        </p:spPr>
        <p:txBody>
          <a:bodyPr wrap="square" lIns="0" tIns="59690" rIns="0" bIns="0" rtlCol="0" vert="horz">
            <a:spAutoFit/>
          </a:bodyPr>
          <a:lstStyle/>
          <a:p>
            <a:pPr marL="12700" marR="5080" indent="197485">
              <a:lnSpc>
                <a:spcPts val="10350"/>
              </a:lnSpc>
              <a:spcBef>
                <a:spcPts val="470"/>
              </a:spcBef>
            </a:pPr>
            <a:r>
              <a:rPr dirty="0" sz="8850" spc="375">
                <a:solidFill>
                  <a:srgbClr val="FFFFFF"/>
                </a:solidFill>
              </a:rPr>
              <a:t>MANEJO </a:t>
            </a:r>
            <a:r>
              <a:rPr dirty="0" sz="8850" spc="-290">
                <a:solidFill>
                  <a:srgbClr val="FFFFFF"/>
                </a:solidFill>
              </a:rPr>
              <a:t>DE </a:t>
            </a:r>
            <a:r>
              <a:rPr dirty="0" sz="8850" spc="-2445">
                <a:solidFill>
                  <a:srgbClr val="FFFFFF"/>
                </a:solidFill>
              </a:rPr>
              <a:t> </a:t>
            </a:r>
            <a:r>
              <a:rPr dirty="0" sz="8850" spc="725">
                <a:solidFill>
                  <a:srgbClr val="FFFFFF"/>
                </a:solidFill>
              </a:rPr>
              <a:t>C</a:t>
            </a:r>
            <a:r>
              <a:rPr dirty="0" sz="8850" spc="755">
                <a:solidFill>
                  <a:srgbClr val="FFFFFF"/>
                </a:solidFill>
              </a:rPr>
              <a:t>O</a:t>
            </a:r>
            <a:r>
              <a:rPr dirty="0" sz="8850" spc="1135">
                <a:solidFill>
                  <a:srgbClr val="FFFFFF"/>
                </a:solidFill>
              </a:rPr>
              <a:t>N</a:t>
            </a:r>
            <a:r>
              <a:rPr dirty="0" sz="8850" spc="725">
                <a:solidFill>
                  <a:srgbClr val="FFFFFF"/>
                </a:solidFill>
              </a:rPr>
              <a:t>C</a:t>
            </a:r>
            <a:r>
              <a:rPr dirty="0" sz="8850" spc="-755">
                <a:solidFill>
                  <a:srgbClr val="FFFFFF"/>
                </a:solidFill>
              </a:rPr>
              <a:t>E</a:t>
            </a:r>
            <a:r>
              <a:rPr dirty="0" sz="8850" spc="-409">
                <a:solidFill>
                  <a:srgbClr val="FFFFFF"/>
                </a:solidFill>
              </a:rPr>
              <a:t>P</a:t>
            </a:r>
            <a:r>
              <a:rPr dirty="0" sz="8850" spc="-725">
                <a:solidFill>
                  <a:srgbClr val="FFFFFF"/>
                </a:solidFill>
              </a:rPr>
              <a:t>T</a:t>
            </a:r>
            <a:r>
              <a:rPr dirty="0" sz="8850" spc="755">
                <a:solidFill>
                  <a:srgbClr val="FFFFFF"/>
                </a:solidFill>
              </a:rPr>
              <a:t>O</a:t>
            </a:r>
            <a:r>
              <a:rPr dirty="0" sz="8850" spc="-660">
                <a:solidFill>
                  <a:srgbClr val="FFFFFF"/>
                </a:solidFill>
              </a:rPr>
              <a:t>S</a:t>
            </a:r>
            <a:endParaRPr sz="885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4623" y="918019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521315" y="1782673"/>
            <a:ext cx="12824460" cy="1191260"/>
          </a:xfrm>
          <a:prstGeom prst="rect"/>
        </p:spPr>
        <p:txBody>
          <a:bodyPr wrap="square" lIns="0" tIns="48260" rIns="0" bIns="0" rtlCol="0" vert="horz">
            <a:spAutoFit/>
          </a:bodyPr>
          <a:lstStyle/>
          <a:p>
            <a:pPr marL="12700" marR="5080">
              <a:lnSpc>
                <a:spcPts val="4500"/>
              </a:lnSpc>
              <a:spcBef>
                <a:spcPts val="380"/>
              </a:spcBef>
            </a:pPr>
            <a:r>
              <a:rPr dirty="0" sz="3900" spc="-155"/>
              <a:t>1.</a:t>
            </a:r>
            <a:r>
              <a:rPr dirty="0" sz="3900" spc="80"/>
              <a:t> </a:t>
            </a:r>
            <a:r>
              <a:rPr dirty="0" sz="3900" spc="35"/>
              <a:t>¿A</a:t>
            </a:r>
            <a:r>
              <a:rPr dirty="0" sz="3900" spc="85"/>
              <a:t> </a:t>
            </a:r>
            <a:r>
              <a:rPr dirty="0" sz="3900" spc="55"/>
              <a:t>QUE</a:t>
            </a:r>
            <a:r>
              <a:rPr dirty="0" sz="3900" spc="85"/>
              <a:t> </a:t>
            </a:r>
            <a:r>
              <a:rPr dirty="0" sz="3900" spc="-310"/>
              <a:t>SE</a:t>
            </a:r>
            <a:r>
              <a:rPr dirty="0" sz="3900" spc="80"/>
              <a:t> </a:t>
            </a:r>
            <a:r>
              <a:rPr dirty="0" sz="3900" spc="-215"/>
              <a:t>REFIERE</a:t>
            </a:r>
            <a:r>
              <a:rPr dirty="0" sz="3900" spc="85"/>
              <a:t> </a:t>
            </a:r>
            <a:r>
              <a:rPr dirty="0" sz="3900" spc="210"/>
              <a:t>CUANDO</a:t>
            </a:r>
            <a:r>
              <a:rPr dirty="0" sz="3900" spc="85"/>
              <a:t> </a:t>
            </a:r>
            <a:r>
              <a:rPr dirty="0" sz="3900" spc="-310"/>
              <a:t>SE</a:t>
            </a:r>
            <a:r>
              <a:rPr dirty="0" sz="3900" spc="85"/>
              <a:t> </a:t>
            </a:r>
            <a:r>
              <a:rPr dirty="0" sz="3900" spc="-130"/>
              <a:t>HABLA</a:t>
            </a:r>
            <a:r>
              <a:rPr dirty="0" sz="3900" spc="80"/>
              <a:t> </a:t>
            </a:r>
            <a:r>
              <a:rPr dirty="0" sz="3900" spc="-130"/>
              <a:t>DE</a:t>
            </a:r>
            <a:r>
              <a:rPr dirty="0" sz="3900" spc="85"/>
              <a:t> </a:t>
            </a:r>
            <a:r>
              <a:rPr dirty="0" sz="3900" spc="-240"/>
              <a:t>BASES </a:t>
            </a:r>
            <a:r>
              <a:rPr dirty="0" sz="3900" spc="-1070"/>
              <a:t> </a:t>
            </a:r>
            <a:r>
              <a:rPr dirty="0" sz="3900" spc="-130"/>
              <a:t>DE</a:t>
            </a:r>
            <a:r>
              <a:rPr dirty="0" sz="3900" spc="80"/>
              <a:t> </a:t>
            </a:r>
            <a:r>
              <a:rPr dirty="0" sz="3900" spc="-65"/>
              <a:t>DATOS</a:t>
            </a:r>
            <a:r>
              <a:rPr dirty="0" sz="3900" spc="85"/>
              <a:t> </a:t>
            </a:r>
            <a:r>
              <a:rPr dirty="0" sz="3900" spc="-65"/>
              <a:t>RELACIONALES?</a:t>
            </a:r>
            <a:endParaRPr sz="3900"/>
          </a:p>
        </p:txBody>
      </p:sp>
      <p:sp>
        <p:nvSpPr>
          <p:cNvPr id="5" name="object 5"/>
          <p:cNvSpPr txBox="1"/>
          <p:nvPr/>
        </p:nvSpPr>
        <p:spPr>
          <a:xfrm>
            <a:off x="2558931" y="3462940"/>
            <a:ext cx="13427075" cy="11493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1700"/>
              </a:lnSpc>
              <a:spcBef>
                <a:spcPts val="100"/>
              </a:spcBef>
            </a:pP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Nos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referimos 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dirty="0" sz="2800" spc="135">
                <a:solidFill>
                  <a:srgbClr val="FFFFFF"/>
                </a:solidFill>
                <a:latin typeface="Trebuchet MS"/>
                <a:cs typeface="Trebuchet MS"/>
              </a:rPr>
              <a:t>las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base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datos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relacionales 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cuando </a:t>
            </a:r>
            <a:r>
              <a:rPr dirty="0" sz="2800" spc="200">
                <a:solidFill>
                  <a:srgbClr val="FFFFFF"/>
                </a:solidFill>
                <a:latin typeface="Trebuchet MS"/>
                <a:cs typeface="Trebuchet MS"/>
              </a:rPr>
              <a:t>hablamos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base </a:t>
            </a:r>
            <a:r>
              <a:rPr dirty="0" sz="2800" spc="-8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datos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80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estan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95">
                <a:solidFill>
                  <a:srgbClr val="FFFFFF"/>
                </a:solidFill>
                <a:latin typeface="Trebuchet MS"/>
                <a:cs typeface="Trebuchet MS"/>
              </a:rPr>
              <a:t>conformados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04">
                <a:solidFill>
                  <a:srgbClr val="FFFFFF"/>
                </a:solidFill>
                <a:latin typeface="Trebuchet MS"/>
                <a:cs typeface="Trebuchet MS"/>
              </a:rPr>
              <a:t>por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90">
                <a:solidFill>
                  <a:srgbClr val="FFFFFF"/>
                </a:solidFill>
                <a:latin typeface="Trebuchet MS"/>
                <a:cs typeface="Trebuchet MS"/>
              </a:rPr>
              <a:t>tablas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estas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se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85">
                <a:solidFill>
                  <a:srgbClr val="FFFFFF"/>
                </a:solidFill>
                <a:latin typeface="Trebuchet MS"/>
                <a:cs typeface="Trebuchet MS"/>
              </a:rPr>
              <a:t>relacionan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entre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0">
                <a:solidFill>
                  <a:srgbClr val="FFFFFF"/>
                </a:solidFill>
                <a:latin typeface="Trebuchet MS"/>
                <a:cs typeface="Trebuchet MS"/>
              </a:rPr>
              <a:t>si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58931" y="5705433"/>
            <a:ext cx="13451205" cy="2973070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2700" marR="554990">
              <a:lnSpc>
                <a:spcPts val="4500"/>
              </a:lnSpc>
              <a:spcBef>
                <a:spcPts val="400"/>
              </a:spcBef>
            </a:pPr>
            <a:r>
              <a:rPr dirty="0" sz="3900" spc="150" b="1">
                <a:solidFill>
                  <a:srgbClr val="00E3B8"/>
                </a:solidFill>
                <a:latin typeface="Arial"/>
                <a:cs typeface="Arial"/>
              </a:rPr>
              <a:t>2.</a:t>
            </a:r>
            <a:r>
              <a:rPr dirty="0" sz="3900" spc="8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35" b="1">
                <a:solidFill>
                  <a:srgbClr val="00E3B8"/>
                </a:solidFill>
                <a:latin typeface="Arial"/>
                <a:cs typeface="Arial"/>
              </a:rPr>
              <a:t>¿A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55" b="1">
                <a:solidFill>
                  <a:srgbClr val="00E3B8"/>
                </a:solidFill>
                <a:latin typeface="Arial"/>
                <a:cs typeface="Arial"/>
              </a:rPr>
              <a:t>QUE</a:t>
            </a:r>
            <a:r>
              <a:rPr dirty="0" sz="3900" spc="8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310" b="1">
                <a:solidFill>
                  <a:srgbClr val="00E3B8"/>
                </a:solidFill>
                <a:latin typeface="Arial"/>
                <a:cs typeface="Arial"/>
              </a:rPr>
              <a:t>SE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215" b="1">
                <a:solidFill>
                  <a:srgbClr val="00E3B8"/>
                </a:solidFill>
                <a:latin typeface="Arial"/>
                <a:cs typeface="Arial"/>
              </a:rPr>
              <a:t>REFIERE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210" b="1">
                <a:solidFill>
                  <a:srgbClr val="00E3B8"/>
                </a:solidFill>
                <a:latin typeface="Arial"/>
                <a:cs typeface="Arial"/>
              </a:rPr>
              <a:t>CUANDO</a:t>
            </a:r>
            <a:r>
              <a:rPr dirty="0" sz="3900" spc="8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310" b="1">
                <a:solidFill>
                  <a:srgbClr val="00E3B8"/>
                </a:solidFill>
                <a:latin typeface="Arial"/>
                <a:cs typeface="Arial"/>
              </a:rPr>
              <a:t>SE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130" b="1">
                <a:solidFill>
                  <a:srgbClr val="00E3B8"/>
                </a:solidFill>
                <a:latin typeface="Arial"/>
                <a:cs typeface="Arial"/>
              </a:rPr>
              <a:t>HABLA</a:t>
            </a:r>
            <a:r>
              <a:rPr dirty="0" sz="3900" spc="8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130" b="1">
                <a:solidFill>
                  <a:srgbClr val="00E3B8"/>
                </a:solidFill>
                <a:latin typeface="Arial"/>
                <a:cs typeface="Arial"/>
              </a:rPr>
              <a:t>DE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240" b="1">
                <a:solidFill>
                  <a:srgbClr val="00E3B8"/>
                </a:solidFill>
                <a:latin typeface="Arial"/>
                <a:cs typeface="Arial"/>
              </a:rPr>
              <a:t>BASES </a:t>
            </a:r>
            <a:r>
              <a:rPr dirty="0" sz="3900" spc="-107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130" b="1">
                <a:solidFill>
                  <a:srgbClr val="00E3B8"/>
                </a:solidFill>
                <a:latin typeface="Arial"/>
                <a:cs typeface="Arial"/>
              </a:rPr>
              <a:t>DE</a:t>
            </a:r>
            <a:r>
              <a:rPr dirty="0" sz="3900" spc="8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65" b="1">
                <a:solidFill>
                  <a:srgbClr val="00E3B8"/>
                </a:solidFill>
                <a:latin typeface="Arial"/>
                <a:cs typeface="Arial"/>
              </a:rPr>
              <a:t>DATOS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415" b="1">
                <a:solidFill>
                  <a:srgbClr val="00E3B8"/>
                </a:solidFill>
                <a:latin typeface="Arial"/>
                <a:cs typeface="Arial"/>
              </a:rPr>
              <a:t>NO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65" b="1">
                <a:solidFill>
                  <a:srgbClr val="00E3B8"/>
                </a:solidFill>
                <a:latin typeface="Arial"/>
                <a:cs typeface="Arial"/>
              </a:rPr>
              <a:t>RELACIONALES?</a:t>
            </a:r>
            <a:endParaRPr sz="3900">
              <a:latin typeface="Arial"/>
              <a:cs typeface="Arial"/>
            </a:endParaRPr>
          </a:p>
          <a:p>
            <a:pPr algn="just" marL="31115" marR="5080">
              <a:lnSpc>
                <a:spcPct val="131700"/>
              </a:lnSpc>
              <a:spcBef>
                <a:spcPts val="630"/>
              </a:spcBef>
            </a:pP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Nos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referimos 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dirty="0" sz="2800" spc="135">
                <a:solidFill>
                  <a:srgbClr val="FFFFFF"/>
                </a:solidFill>
                <a:latin typeface="Trebuchet MS"/>
                <a:cs typeface="Trebuchet MS"/>
              </a:rPr>
              <a:t>las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base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datos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no relacionales 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cuando </a:t>
            </a:r>
            <a:r>
              <a:rPr dirty="0" sz="2800" spc="200">
                <a:solidFill>
                  <a:srgbClr val="FFFFFF"/>
                </a:solidFill>
                <a:latin typeface="Trebuchet MS"/>
                <a:cs typeface="Trebuchet MS"/>
              </a:rPr>
              <a:t>hablamos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2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dase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datos </a:t>
            </a:r>
            <a:r>
              <a:rPr dirty="0" sz="2800" spc="180">
                <a:solidFill>
                  <a:srgbClr val="FFFFFF"/>
                </a:solidFill>
                <a:latin typeface="Trebuchet MS"/>
                <a:cs typeface="Trebuchet MS"/>
              </a:rPr>
              <a:t>que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no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se </a:t>
            </a:r>
            <a:r>
              <a:rPr dirty="0" sz="2800" spc="185">
                <a:solidFill>
                  <a:srgbClr val="FFFFFF"/>
                </a:solidFill>
                <a:latin typeface="Trebuchet MS"/>
                <a:cs typeface="Trebuchet MS"/>
              </a:rPr>
              <a:t>relacionan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entre </a:t>
            </a:r>
            <a:r>
              <a:rPr dirty="0" sz="2800" spc="-125">
                <a:solidFill>
                  <a:srgbClr val="FFFFFF"/>
                </a:solidFill>
                <a:latin typeface="Trebuchet MS"/>
                <a:cs typeface="Trebuchet MS"/>
              </a:rPr>
              <a:t>si,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no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usa </a:t>
            </a:r>
            <a:r>
              <a:rPr dirty="0" sz="2800" spc="190">
                <a:solidFill>
                  <a:srgbClr val="FFFFFF"/>
                </a:solidFill>
                <a:latin typeface="Trebuchet MS"/>
                <a:cs typeface="Trebuchet MS"/>
              </a:rPr>
              <a:t>tablas 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ni </a:t>
            </a:r>
            <a:r>
              <a:rPr dirty="0" sz="2800" spc="140">
                <a:solidFill>
                  <a:srgbClr val="FFFFFF"/>
                </a:solidFill>
                <a:latin typeface="Trebuchet MS"/>
                <a:cs typeface="Trebuchet MS"/>
              </a:rPr>
              <a:t>columnas 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ni </a:t>
            </a:r>
            <a:r>
              <a:rPr dirty="0" sz="2800" spc="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filas.</a:t>
            </a:r>
            <a:endParaRPr sz="2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4623" y="918025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521315" y="1782673"/>
            <a:ext cx="11378565" cy="1191260"/>
          </a:xfrm>
          <a:prstGeom prst="rect"/>
        </p:spPr>
        <p:txBody>
          <a:bodyPr wrap="square" lIns="0" tIns="48260" rIns="0" bIns="0" rtlCol="0" vert="horz">
            <a:spAutoFit/>
          </a:bodyPr>
          <a:lstStyle/>
          <a:p>
            <a:pPr marL="12700" marR="5080">
              <a:lnSpc>
                <a:spcPts val="4500"/>
              </a:lnSpc>
              <a:spcBef>
                <a:spcPts val="380"/>
              </a:spcBef>
            </a:pPr>
            <a:r>
              <a:rPr dirty="0" sz="3900" spc="229"/>
              <a:t>3.</a:t>
            </a:r>
            <a:r>
              <a:rPr dirty="0" sz="3900" spc="80"/>
              <a:t> </a:t>
            </a:r>
            <a:r>
              <a:rPr dirty="0" sz="3900" spc="85"/>
              <a:t>¿QUÉ </a:t>
            </a:r>
            <a:r>
              <a:rPr dirty="0" sz="3900" spc="-310"/>
              <a:t>ES</a:t>
            </a:r>
            <a:r>
              <a:rPr dirty="0" sz="3900" spc="85"/>
              <a:t> </a:t>
            </a:r>
            <a:r>
              <a:rPr dirty="0" sz="3900" spc="20"/>
              <a:t>MYSQL</a:t>
            </a:r>
            <a:r>
              <a:rPr dirty="0" sz="3900" spc="80"/>
              <a:t> </a:t>
            </a:r>
            <a:r>
              <a:rPr dirty="0" sz="3900" spc="-35"/>
              <a:t>Y</a:t>
            </a:r>
            <a:r>
              <a:rPr dirty="0" sz="3900" spc="85"/>
              <a:t> </a:t>
            </a:r>
            <a:r>
              <a:rPr dirty="0" sz="3900" spc="65"/>
              <a:t>MARIADB?.</a:t>
            </a:r>
            <a:r>
              <a:rPr dirty="0" sz="3900" spc="85"/>
              <a:t> </a:t>
            </a:r>
            <a:r>
              <a:rPr dirty="0" sz="3900" spc="-80"/>
              <a:t>EXPLIQUE</a:t>
            </a:r>
            <a:r>
              <a:rPr dirty="0" sz="3900" spc="80"/>
              <a:t> </a:t>
            </a:r>
            <a:r>
              <a:rPr dirty="0" sz="3900" spc="-60"/>
              <a:t>SI </a:t>
            </a:r>
            <a:r>
              <a:rPr dirty="0" sz="3900" spc="-1065"/>
              <a:t> </a:t>
            </a:r>
            <a:r>
              <a:rPr dirty="0" sz="3900" spc="-85"/>
              <a:t>EXISTEN</a:t>
            </a:r>
            <a:r>
              <a:rPr dirty="0" sz="3900" spc="75"/>
              <a:t> </a:t>
            </a:r>
            <a:r>
              <a:rPr dirty="0" sz="3900" spc="-25"/>
              <a:t>DIFERENCIAS</a:t>
            </a:r>
            <a:r>
              <a:rPr dirty="0" sz="3900" spc="80"/>
              <a:t> </a:t>
            </a:r>
            <a:r>
              <a:rPr dirty="0" sz="3900" spc="335"/>
              <a:t>O</a:t>
            </a:r>
            <a:r>
              <a:rPr dirty="0" sz="3900" spc="80"/>
              <a:t> </a:t>
            </a:r>
            <a:r>
              <a:rPr dirty="0" sz="3900" spc="180"/>
              <a:t>SON</a:t>
            </a:r>
            <a:r>
              <a:rPr dirty="0" sz="3900" spc="80"/>
              <a:t> </a:t>
            </a:r>
            <a:r>
              <a:rPr dirty="0" sz="3900" spc="-55"/>
              <a:t>IGUALES,</a:t>
            </a:r>
            <a:r>
              <a:rPr dirty="0" sz="3900" spc="80"/>
              <a:t> </a:t>
            </a:r>
            <a:r>
              <a:rPr dirty="0" sz="3900" spc="-25"/>
              <a:t>ETC.</a:t>
            </a:r>
            <a:endParaRPr sz="3900"/>
          </a:p>
        </p:txBody>
      </p:sp>
      <p:sp>
        <p:nvSpPr>
          <p:cNvPr id="5" name="object 5"/>
          <p:cNvSpPr txBox="1"/>
          <p:nvPr/>
        </p:nvSpPr>
        <p:spPr>
          <a:xfrm>
            <a:off x="2558931" y="3207471"/>
            <a:ext cx="13472160" cy="49314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43815">
              <a:lnSpc>
                <a:spcPct val="131700"/>
              </a:lnSpc>
              <a:spcBef>
                <a:spcPts val="100"/>
              </a:spcBef>
            </a:pPr>
            <a:r>
              <a:rPr dirty="0" sz="2800" spc="295">
                <a:solidFill>
                  <a:srgbClr val="FFFFFF"/>
                </a:solidFill>
                <a:latin typeface="Trebuchet MS"/>
                <a:cs typeface="Trebuchet MS"/>
              </a:rPr>
              <a:t>MySQL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un </a:t>
            </a:r>
            <a:r>
              <a:rPr dirty="0" sz="2800" spc="114">
                <a:solidFill>
                  <a:srgbClr val="FFFFFF"/>
                </a:solidFill>
                <a:latin typeface="Trebuchet MS"/>
                <a:cs typeface="Trebuchet MS"/>
              </a:rPr>
              <a:t>sistema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160">
                <a:solidFill>
                  <a:srgbClr val="FFFFFF"/>
                </a:solidFill>
                <a:latin typeface="Trebuchet MS"/>
                <a:cs typeface="Trebuchet MS"/>
              </a:rPr>
              <a:t>gestión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base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datos </a:t>
            </a:r>
            <a:r>
              <a:rPr dirty="0" sz="2800" spc="245">
                <a:solidFill>
                  <a:srgbClr val="FFFFFF"/>
                </a:solidFill>
                <a:latin typeface="Trebuchet MS"/>
                <a:cs typeface="Trebuchet MS"/>
              </a:rPr>
              <a:t>OpenSource(codigo </a:t>
            </a:r>
            <a:r>
              <a:rPr dirty="0" sz="2800" spc="25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65">
                <a:solidFill>
                  <a:srgbClr val="FFFFFF"/>
                </a:solidFill>
                <a:latin typeface="Trebuchet MS"/>
                <a:cs typeface="Trebuchet MS"/>
              </a:rPr>
              <a:t>abierto)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dase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datos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25">
                <a:solidFill>
                  <a:srgbClr val="FFFFFF"/>
                </a:solidFill>
                <a:latin typeface="Trebuchet MS"/>
                <a:cs typeface="Trebuchet MS"/>
              </a:rPr>
              <a:t>relacionales,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29">
                <a:solidFill>
                  <a:srgbClr val="FFFFFF"/>
                </a:solidFill>
                <a:latin typeface="Trebuchet MS"/>
                <a:cs typeface="Trebuchet MS"/>
              </a:rPr>
              <a:t>mariadb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65">
                <a:solidFill>
                  <a:srgbClr val="FFFFFF"/>
                </a:solidFill>
                <a:latin typeface="Trebuchet MS"/>
                <a:cs typeface="Trebuchet MS"/>
              </a:rPr>
              <a:t>igual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2800" spc="9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14">
                <a:solidFill>
                  <a:srgbClr val="FFFFFF"/>
                </a:solidFill>
                <a:latin typeface="Trebuchet MS"/>
                <a:cs typeface="Trebuchet MS"/>
              </a:rPr>
              <a:t>sistema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-83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60">
                <a:solidFill>
                  <a:srgbClr val="FFFFFF"/>
                </a:solidFill>
                <a:latin typeface="Trebuchet MS"/>
                <a:cs typeface="Trebuchet MS"/>
              </a:rPr>
              <a:t>gestion</a:t>
            </a:r>
            <a:r>
              <a:rPr dirty="0" sz="2800" spc="16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base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datos </a:t>
            </a:r>
            <a:r>
              <a:rPr dirty="0" sz="2800" spc="140">
                <a:solidFill>
                  <a:srgbClr val="FFFFFF"/>
                </a:solidFill>
                <a:latin typeface="Trebuchet MS"/>
                <a:cs typeface="Trebuchet MS"/>
              </a:rPr>
              <a:t>solo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80">
                <a:solidFill>
                  <a:srgbClr val="FFFFFF"/>
                </a:solidFill>
                <a:latin typeface="Trebuchet MS"/>
                <a:cs typeface="Trebuchet MS"/>
              </a:rPr>
              <a:t>que</a:t>
            </a:r>
            <a:r>
              <a:rPr dirty="0" sz="2800" spc="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esta</a:t>
            </a:r>
            <a:r>
              <a:rPr dirty="0" sz="2800" spc="1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muy</a:t>
            </a:r>
            <a:r>
              <a:rPr dirty="0" sz="2800" spc="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20">
                <a:solidFill>
                  <a:srgbClr val="FFFFFF"/>
                </a:solidFill>
                <a:latin typeface="Trebuchet MS"/>
                <a:cs typeface="Trebuchet MS"/>
              </a:rPr>
              <a:t>relacionado 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dirty="0" sz="2800" spc="180">
                <a:solidFill>
                  <a:srgbClr val="FFFFFF"/>
                </a:solidFill>
                <a:latin typeface="Trebuchet MS"/>
                <a:cs typeface="Trebuchet MS"/>
              </a:rPr>
              <a:t>MySQL, </a:t>
            </a:r>
            <a:r>
              <a:rPr dirty="0" sz="2800" spc="1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29">
                <a:solidFill>
                  <a:srgbClr val="FFFFFF"/>
                </a:solidFill>
                <a:latin typeface="Trebuchet MS"/>
                <a:cs typeface="Trebuchet MS"/>
              </a:rPr>
              <a:t>mariadb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5">
                <a:solidFill>
                  <a:srgbClr val="FFFFFF"/>
                </a:solidFill>
                <a:latin typeface="Trebuchet MS"/>
                <a:cs typeface="Trebuchet MS"/>
              </a:rPr>
              <a:t>fue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0">
                <a:solidFill>
                  <a:srgbClr val="FFFFFF"/>
                </a:solidFill>
                <a:latin typeface="Trebuchet MS"/>
                <a:cs typeface="Trebuchet MS"/>
              </a:rPr>
              <a:t>comprada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04">
                <a:solidFill>
                  <a:srgbClr val="FFFFFF"/>
                </a:solidFill>
                <a:latin typeface="Trebuchet MS"/>
                <a:cs typeface="Trebuchet MS"/>
              </a:rPr>
              <a:t>por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5">
                <a:solidFill>
                  <a:srgbClr val="FFFFFF"/>
                </a:solidFill>
                <a:latin typeface="Trebuchet MS"/>
                <a:cs typeface="Trebuchet MS"/>
              </a:rPr>
              <a:t>la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00">
                <a:solidFill>
                  <a:srgbClr val="FFFFFF"/>
                </a:solidFill>
                <a:latin typeface="Trebuchet MS"/>
                <a:cs typeface="Trebuchet MS"/>
              </a:rPr>
              <a:t>empresa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90">
                <a:solidFill>
                  <a:srgbClr val="FFFFFF"/>
                </a:solidFill>
                <a:latin typeface="Trebuchet MS"/>
                <a:cs typeface="Trebuchet MS"/>
              </a:rPr>
              <a:t>MySQL.</a:t>
            </a:r>
            <a:endParaRPr sz="28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964"/>
              </a:spcBef>
            </a:pPr>
            <a:r>
              <a:rPr dirty="0" sz="3900" spc="280" b="1">
                <a:solidFill>
                  <a:srgbClr val="00E3B8"/>
                </a:solidFill>
                <a:latin typeface="Arial"/>
                <a:cs typeface="Arial"/>
              </a:rPr>
              <a:t>4.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¿QUÉ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180" b="1">
                <a:solidFill>
                  <a:srgbClr val="00E3B8"/>
                </a:solidFill>
                <a:latin typeface="Arial"/>
                <a:cs typeface="Arial"/>
              </a:rPr>
              <a:t>SON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295" b="1">
                <a:solidFill>
                  <a:srgbClr val="00E3B8"/>
                </a:solidFill>
                <a:latin typeface="Arial"/>
                <a:cs typeface="Arial"/>
              </a:rPr>
              <a:t>LAS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120" b="1">
                <a:solidFill>
                  <a:srgbClr val="00E3B8"/>
                </a:solidFill>
                <a:latin typeface="Arial"/>
                <a:cs typeface="Arial"/>
              </a:rPr>
              <a:t>FUNCIONES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130" b="1">
                <a:solidFill>
                  <a:srgbClr val="00E3B8"/>
                </a:solidFill>
                <a:latin typeface="Arial"/>
                <a:cs typeface="Arial"/>
              </a:rPr>
              <a:t>DE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125" b="1">
                <a:solidFill>
                  <a:srgbClr val="00E3B8"/>
                </a:solidFill>
                <a:latin typeface="Arial"/>
                <a:cs typeface="Arial"/>
              </a:rPr>
              <a:t>AGREGACIÓN?</a:t>
            </a:r>
            <a:endParaRPr sz="3900">
              <a:latin typeface="Arial"/>
              <a:cs typeface="Arial"/>
            </a:endParaRPr>
          </a:p>
          <a:p>
            <a:pPr algn="just" marL="50165" marR="5080">
              <a:lnSpc>
                <a:spcPct val="131700"/>
              </a:lnSpc>
              <a:spcBef>
                <a:spcPts val="1005"/>
              </a:spcBef>
            </a:pPr>
            <a:r>
              <a:rPr dirty="0" sz="2800" spc="254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función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agregación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se </a:t>
            </a:r>
            <a:r>
              <a:rPr dirty="0" sz="2800" spc="130">
                <a:solidFill>
                  <a:srgbClr val="FFFFFF"/>
                </a:solidFill>
                <a:latin typeface="Trebuchet MS"/>
                <a:cs typeface="Trebuchet MS"/>
              </a:rPr>
              <a:t>usan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dentro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17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800" spc="130">
                <a:solidFill>
                  <a:srgbClr val="FFFFFF"/>
                </a:solidFill>
                <a:latin typeface="Trebuchet MS"/>
                <a:cs typeface="Trebuchet MS"/>
              </a:rPr>
              <a:t>clausula </a:t>
            </a:r>
            <a:r>
              <a:rPr dirty="0" sz="2800" spc="125">
                <a:solidFill>
                  <a:srgbClr val="FFFFFF"/>
                </a:solidFill>
                <a:latin typeface="Trebuchet MS"/>
                <a:cs typeface="Trebuchet MS"/>
              </a:rPr>
              <a:t>select </a:t>
            </a:r>
            <a:r>
              <a:rPr dirty="0" sz="2800" spc="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00" spc="5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el 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nombre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 </a:t>
            </a:r>
            <a:r>
              <a:rPr dirty="0" sz="2800" spc="175">
                <a:solidFill>
                  <a:srgbClr val="FFFFFF"/>
                </a:solidFill>
                <a:latin typeface="Trebuchet MS"/>
                <a:cs typeface="Trebuchet MS"/>
              </a:rPr>
              <a:t>la </a:t>
            </a:r>
            <a:r>
              <a:rPr dirty="0" sz="2800" spc="35">
                <a:solidFill>
                  <a:srgbClr val="FFFFFF"/>
                </a:solidFill>
                <a:latin typeface="Trebuchet MS"/>
                <a:cs typeface="Trebuchet MS"/>
              </a:rPr>
              <a:t>función, </a:t>
            </a:r>
            <a:r>
              <a:rPr dirty="0" sz="2800" spc="140">
                <a:solidFill>
                  <a:srgbClr val="FFFFFF"/>
                </a:solidFill>
                <a:latin typeface="Trebuchet MS"/>
                <a:cs typeface="Trebuchet MS"/>
              </a:rPr>
              <a:t>solo devuelve 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un </a:t>
            </a:r>
            <a:r>
              <a:rPr dirty="0" sz="2800" spc="140">
                <a:solidFill>
                  <a:srgbClr val="FFFFFF"/>
                </a:solidFill>
                <a:latin typeface="Trebuchet MS"/>
                <a:cs typeface="Trebuchet MS"/>
              </a:rPr>
              <a:t>solo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valor </a:t>
            </a:r>
            <a:r>
              <a:rPr dirty="0" sz="2800" spc="130">
                <a:solidFill>
                  <a:srgbClr val="FFFFFF"/>
                </a:solidFill>
                <a:latin typeface="Trebuchet MS"/>
                <a:cs typeface="Trebuchet MS"/>
              </a:rPr>
              <a:t>(una 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fila) </a:t>
            </a:r>
            <a:r>
              <a:rPr dirty="0" sz="2800" spc="50">
                <a:solidFill>
                  <a:srgbClr val="FFFFFF"/>
                </a:solidFill>
                <a:latin typeface="Trebuchet MS"/>
                <a:cs typeface="Trebuchet MS"/>
              </a:rPr>
              <a:t>y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es </a:t>
            </a:r>
            <a:r>
              <a:rPr dirty="0" sz="2800" spc="265">
                <a:solidFill>
                  <a:srgbClr val="FFFFFF"/>
                </a:solidFill>
                <a:latin typeface="Trebuchet MS"/>
                <a:cs typeface="Trebuchet MS"/>
              </a:rPr>
              <a:t>aplicado 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dirty="0" sz="2800" spc="-8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15">
                <a:solidFill>
                  <a:srgbClr val="FFFFFF"/>
                </a:solidFill>
                <a:latin typeface="Trebuchet MS"/>
                <a:cs typeface="Trebuchet MS"/>
              </a:rPr>
              <a:t>grupo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registros.</a:t>
            </a:r>
            <a:endParaRPr sz="2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4623" y="918021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876559" rIns="0" bIns="0" rtlCol="0" vert="horz">
            <a:spAutoFit/>
          </a:bodyPr>
          <a:lstStyle/>
          <a:p>
            <a:pPr marL="873760" marR="5080">
              <a:lnSpc>
                <a:spcPts val="4500"/>
              </a:lnSpc>
              <a:spcBef>
                <a:spcPts val="380"/>
              </a:spcBef>
            </a:pPr>
            <a:r>
              <a:rPr dirty="0" sz="3900" spc="275"/>
              <a:t>5.</a:t>
            </a:r>
            <a:r>
              <a:rPr dirty="0" sz="3900" spc="80"/>
              <a:t> </a:t>
            </a:r>
            <a:r>
              <a:rPr dirty="0" sz="3900" spc="85"/>
              <a:t>¿QUÉ </a:t>
            </a:r>
            <a:r>
              <a:rPr dirty="0" sz="3900" spc="-150"/>
              <a:t>LLEGARÍA</a:t>
            </a:r>
            <a:r>
              <a:rPr dirty="0" sz="3900" spc="85"/>
              <a:t> </a:t>
            </a:r>
            <a:r>
              <a:rPr dirty="0" sz="3900" spc="-120"/>
              <a:t>A</a:t>
            </a:r>
            <a:r>
              <a:rPr dirty="0" sz="3900" spc="85"/>
              <a:t> </a:t>
            </a:r>
            <a:r>
              <a:rPr dirty="0" sz="3900" spc="-280"/>
              <a:t>SER</a:t>
            </a:r>
            <a:r>
              <a:rPr dirty="0" sz="3900" spc="80"/>
              <a:t> </a:t>
            </a:r>
            <a:r>
              <a:rPr dirty="0" sz="3900" spc="30"/>
              <a:t>XAMPP,</a:t>
            </a:r>
            <a:r>
              <a:rPr dirty="0" sz="3900" spc="85"/>
              <a:t> </a:t>
            </a:r>
            <a:r>
              <a:rPr dirty="0" sz="3900" spc="150"/>
              <a:t>WAMP</a:t>
            </a:r>
            <a:r>
              <a:rPr dirty="0" sz="3900" spc="85"/>
              <a:t> </a:t>
            </a:r>
            <a:r>
              <a:rPr dirty="0" sz="3900" spc="-215"/>
              <a:t>SERVER</a:t>
            </a:r>
            <a:r>
              <a:rPr dirty="0" sz="3900" spc="85"/>
              <a:t> </a:t>
            </a:r>
            <a:r>
              <a:rPr dirty="0" sz="3900" spc="335"/>
              <a:t>O </a:t>
            </a:r>
            <a:r>
              <a:rPr dirty="0" sz="3900" spc="-1070"/>
              <a:t> </a:t>
            </a:r>
            <a:r>
              <a:rPr dirty="0" sz="3900" spc="-10"/>
              <a:t>LAMP?</a:t>
            </a:r>
            <a:endParaRPr sz="3900"/>
          </a:p>
        </p:txBody>
      </p:sp>
      <p:sp>
        <p:nvSpPr>
          <p:cNvPr id="5" name="object 5"/>
          <p:cNvSpPr txBox="1"/>
          <p:nvPr/>
        </p:nvSpPr>
        <p:spPr>
          <a:xfrm>
            <a:off x="2558931" y="3598233"/>
            <a:ext cx="1119632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185">
                <a:solidFill>
                  <a:srgbClr val="FFFFFF"/>
                </a:solidFill>
                <a:latin typeface="Trebuchet MS"/>
                <a:cs typeface="Trebuchet MS"/>
              </a:rPr>
              <a:t>Son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gestores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base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datos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en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95">
                <a:solidFill>
                  <a:srgbClr val="FFFFFF"/>
                </a:solidFill>
                <a:latin typeface="Trebuchet MS"/>
                <a:cs typeface="Trebuchet MS"/>
              </a:rPr>
              <a:t>MySQL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0">
                <a:solidFill>
                  <a:srgbClr val="FFFFFF"/>
                </a:solidFill>
                <a:latin typeface="Trebuchet MS"/>
                <a:cs typeface="Trebuchet MS"/>
              </a:rPr>
              <a:t>tipo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30">
                <a:solidFill>
                  <a:srgbClr val="FFFFFF"/>
                </a:solidFill>
                <a:latin typeface="Trebuchet MS"/>
                <a:cs typeface="Trebuchet MS"/>
              </a:rPr>
              <a:t>relacionales.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58931" y="5705435"/>
            <a:ext cx="13468350" cy="338772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2700" marR="251460">
              <a:lnSpc>
                <a:spcPts val="4500"/>
              </a:lnSpc>
              <a:spcBef>
                <a:spcPts val="400"/>
              </a:spcBef>
            </a:pPr>
            <a:r>
              <a:rPr dirty="0" sz="3900" spc="325" b="1">
                <a:solidFill>
                  <a:srgbClr val="00E3B8"/>
                </a:solidFill>
                <a:latin typeface="Arial"/>
                <a:cs typeface="Arial"/>
              </a:rPr>
              <a:t>6. </a:t>
            </a:r>
            <a:r>
              <a:rPr dirty="0" sz="3900" spc="15" b="1">
                <a:solidFill>
                  <a:srgbClr val="00E3B8"/>
                </a:solidFill>
                <a:latin typeface="Arial"/>
                <a:cs typeface="Arial"/>
              </a:rPr>
              <a:t>¿CUAL </a:t>
            </a:r>
            <a:r>
              <a:rPr dirty="0" sz="3900" spc="-310" b="1">
                <a:solidFill>
                  <a:srgbClr val="00E3B8"/>
                </a:solidFill>
                <a:latin typeface="Arial"/>
                <a:cs typeface="Arial"/>
              </a:rPr>
              <a:t>ES</a:t>
            </a:r>
            <a:r>
              <a:rPr dirty="0" sz="3900" spc="-30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295" b="1">
                <a:solidFill>
                  <a:srgbClr val="00E3B8"/>
                </a:solidFill>
                <a:latin typeface="Arial"/>
                <a:cs typeface="Arial"/>
              </a:rPr>
              <a:t>LA</a:t>
            </a:r>
            <a:r>
              <a:rPr dirty="0" sz="3900" spc="-2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b="1">
                <a:solidFill>
                  <a:srgbClr val="00E3B8"/>
                </a:solidFill>
                <a:latin typeface="Arial"/>
                <a:cs typeface="Arial"/>
              </a:rPr>
              <a:t>DIFERENCIA </a:t>
            </a:r>
            <a:r>
              <a:rPr dirty="0" sz="3900" spc="-140" b="1">
                <a:solidFill>
                  <a:srgbClr val="00E3B8"/>
                </a:solidFill>
                <a:latin typeface="Arial"/>
                <a:cs typeface="Arial"/>
              </a:rPr>
              <a:t>ENTRE </a:t>
            </a:r>
            <a:r>
              <a:rPr dirty="0" sz="3900" spc="-295" b="1">
                <a:solidFill>
                  <a:srgbClr val="00E3B8"/>
                </a:solidFill>
                <a:latin typeface="Arial"/>
                <a:cs typeface="Arial"/>
              </a:rPr>
              <a:t>LAS</a:t>
            </a:r>
            <a:r>
              <a:rPr dirty="0" sz="3900" spc="-2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120" b="1">
                <a:solidFill>
                  <a:srgbClr val="00E3B8"/>
                </a:solidFill>
                <a:latin typeface="Arial"/>
                <a:cs typeface="Arial"/>
              </a:rPr>
              <a:t>FUNCIONES </a:t>
            </a:r>
            <a:r>
              <a:rPr dirty="0" sz="3900" spc="-107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130" b="1">
                <a:solidFill>
                  <a:srgbClr val="00E3B8"/>
                </a:solidFill>
                <a:latin typeface="Arial"/>
                <a:cs typeface="Arial"/>
              </a:rPr>
              <a:t>DE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50" b="1">
                <a:solidFill>
                  <a:srgbClr val="00E3B8"/>
                </a:solidFill>
                <a:latin typeface="Arial"/>
                <a:cs typeface="Arial"/>
              </a:rPr>
              <a:t>AGRESIÓN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35" b="1">
                <a:solidFill>
                  <a:srgbClr val="00E3B8"/>
                </a:solidFill>
                <a:latin typeface="Arial"/>
                <a:cs typeface="Arial"/>
              </a:rPr>
              <a:t>Y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120" b="1">
                <a:solidFill>
                  <a:srgbClr val="00E3B8"/>
                </a:solidFill>
                <a:latin typeface="Arial"/>
                <a:cs typeface="Arial"/>
              </a:rPr>
              <a:t>FUNCIONES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30" b="1">
                <a:solidFill>
                  <a:srgbClr val="00E3B8"/>
                </a:solidFill>
                <a:latin typeface="Arial"/>
                <a:cs typeface="Arial"/>
              </a:rPr>
              <a:t>CREADOS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20" b="1">
                <a:solidFill>
                  <a:srgbClr val="00E3B8"/>
                </a:solidFill>
                <a:latin typeface="Arial"/>
                <a:cs typeface="Arial"/>
              </a:rPr>
              <a:t>POR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405" b="1">
                <a:solidFill>
                  <a:srgbClr val="00E3B8"/>
                </a:solidFill>
                <a:latin typeface="Arial"/>
                <a:cs typeface="Arial"/>
              </a:rPr>
              <a:t>EL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15" b="1">
                <a:solidFill>
                  <a:srgbClr val="00E3B8"/>
                </a:solidFill>
                <a:latin typeface="Arial"/>
                <a:cs typeface="Arial"/>
              </a:rPr>
              <a:t>DBA? </a:t>
            </a:r>
            <a:r>
              <a:rPr dirty="0" sz="3900" spc="-107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310" b="1">
                <a:solidFill>
                  <a:srgbClr val="00E3B8"/>
                </a:solidFill>
                <a:latin typeface="Arial"/>
                <a:cs typeface="Arial"/>
              </a:rPr>
              <a:t>ES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5" b="1">
                <a:solidFill>
                  <a:srgbClr val="00E3B8"/>
                </a:solidFill>
                <a:latin typeface="Arial"/>
                <a:cs typeface="Arial"/>
              </a:rPr>
              <a:t>DECIR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120" b="1">
                <a:solidFill>
                  <a:srgbClr val="00E3B8"/>
                </a:solidFill>
                <a:latin typeface="Arial"/>
                <a:cs typeface="Arial"/>
              </a:rPr>
              <a:t>FUNCIONES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95" b="1">
                <a:solidFill>
                  <a:srgbClr val="00E3B8"/>
                </a:solidFill>
                <a:latin typeface="Arial"/>
                <a:cs typeface="Arial"/>
              </a:rPr>
              <a:t>CREADAS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20" b="1">
                <a:solidFill>
                  <a:srgbClr val="00E3B8"/>
                </a:solidFill>
                <a:latin typeface="Arial"/>
                <a:cs typeface="Arial"/>
              </a:rPr>
              <a:t>POR</a:t>
            </a:r>
            <a:r>
              <a:rPr dirty="0" sz="3900" spc="8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405" b="1">
                <a:solidFill>
                  <a:srgbClr val="00E3B8"/>
                </a:solidFill>
                <a:latin typeface="Arial"/>
                <a:cs typeface="Arial"/>
              </a:rPr>
              <a:t>EL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55" b="1">
                <a:solidFill>
                  <a:srgbClr val="00E3B8"/>
                </a:solidFill>
                <a:latin typeface="Arial"/>
                <a:cs typeface="Arial"/>
              </a:rPr>
              <a:t>USUARIO.</a:t>
            </a:r>
            <a:endParaRPr sz="3900">
              <a:latin typeface="Arial"/>
              <a:cs typeface="Arial"/>
            </a:endParaRPr>
          </a:p>
          <a:p>
            <a:pPr marL="50165">
              <a:lnSpc>
                <a:spcPct val="100000"/>
              </a:lnSpc>
              <a:spcBef>
                <a:spcPts val="459"/>
              </a:spcBef>
              <a:tabLst>
                <a:tab pos="777875" algn="l"/>
                <a:tab pos="2932430" algn="l"/>
                <a:tab pos="3680460" algn="l"/>
                <a:tab pos="4504690" algn="l"/>
                <a:tab pos="5160645" algn="l"/>
                <a:tab pos="6981190" algn="l"/>
                <a:tab pos="7613650" algn="l"/>
                <a:tab pos="9872980" algn="l"/>
                <a:tab pos="10621645" algn="l"/>
                <a:tab pos="12252325" algn="l"/>
                <a:tab pos="12846050" algn="l"/>
              </a:tabLst>
            </a:pPr>
            <a:r>
              <a:rPr dirty="0" sz="2800" spc="-9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-3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3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q</a:t>
            </a:r>
            <a:r>
              <a:rPr dirty="0" sz="2800" spc="-3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00" spc="22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3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00" spc="-3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22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4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495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ó</a:t>
            </a:r>
            <a:r>
              <a:rPr dirty="0" sz="2800" spc="3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3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-2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endParaRPr sz="2800">
              <a:latin typeface="Trebuchet MS"/>
              <a:cs typeface="Trebuchet MS"/>
            </a:endParaRPr>
          </a:p>
          <a:p>
            <a:pPr marL="50165" marR="5080">
              <a:lnSpc>
                <a:spcPct val="131700"/>
              </a:lnSpc>
              <a:tabLst>
                <a:tab pos="1627505" algn="l"/>
                <a:tab pos="2366645" algn="l"/>
                <a:tab pos="3752215" algn="l"/>
                <a:tab pos="4109720" algn="l"/>
                <a:tab pos="4775200" algn="l"/>
                <a:tab pos="6604000" algn="l"/>
                <a:tab pos="8243570" algn="l"/>
                <a:tab pos="9026525" algn="l"/>
                <a:tab pos="10450830" algn="l"/>
                <a:tab pos="11207750" algn="l"/>
                <a:tab pos="12847320" algn="l"/>
              </a:tabLst>
            </a:pP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-3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00" spc="26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-10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645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00" spc="22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 spc="655">
                <a:solidFill>
                  <a:srgbClr val="FFFFFF"/>
                </a:solidFill>
                <a:latin typeface="Trebuchet MS"/>
                <a:cs typeface="Trebuchet MS"/>
              </a:rPr>
              <a:t>Q</a:t>
            </a:r>
            <a:r>
              <a:rPr dirty="0" sz="2800" spc="-13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3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00" spc="-3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-2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3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 spc="-3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265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3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-25">
                <a:solidFill>
                  <a:srgbClr val="FFFFFF"/>
                </a:solidFill>
                <a:latin typeface="Trebuchet MS"/>
                <a:cs typeface="Trebuchet MS"/>
              </a:rPr>
              <a:t>r  </a:t>
            </a:r>
            <a:r>
              <a:rPr dirty="0" sz="2800" spc="125">
                <a:solidFill>
                  <a:srgbClr val="FFFFFF"/>
                </a:solidFill>
                <a:latin typeface="Trebuchet MS"/>
                <a:cs typeface="Trebuchet MS"/>
              </a:rPr>
              <a:t>nosotros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no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30">
                <a:solidFill>
                  <a:srgbClr val="FFFFFF"/>
                </a:solidFill>
                <a:latin typeface="Trebuchet MS"/>
                <a:cs typeface="Trebuchet MS"/>
              </a:rPr>
              <a:t>son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04">
                <a:solidFill>
                  <a:srgbClr val="FFFFFF"/>
                </a:solidFill>
                <a:latin typeface="Trebuchet MS"/>
                <a:cs typeface="Trebuchet MS"/>
              </a:rPr>
              <a:t>por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95">
                <a:solidFill>
                  <a:srgbClr val="FFFFFF"/>
                </a:solidFill>
                <a:latin typeface="Trebuchet MS"/>
                <a:cs typeface="Trebuchet MS"/>
              </a:rPr>
              <a:t>defecto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70">
                <a:solidFill>
                  <a:srgbClr val="FFFFFF"/>
                </a:solidFill>
                <a:latin typeface="Trebuchet MS"/>
                <a:cs typeface="Trebuchet MS"/>
              </a:rPr>
              <a:t>del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95">
                <a:solidFill>
                  <a:srgbClr val="FFFFFF"/>
                </a:solidFill>
                <a:latin typeface="Trebuchet MS"/>
                <a:cs typeface="Trebuchet MS"/>
              </a:rPr>
              <a:t>programa.</a:t>
            </a:r>
            <a:endParaRPr sz="2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4623" y="918021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521315" y="1782674"/>
            <a:ext cx="10214610" cy="6197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900" spc="35"/>
              <a:t>7</a:t>
            </a:r>
            <a:r>
              <a:rPr dirty="0" sz="3900" spc="235"/>
              <a:t>.</a:t>
            </a:r>
            <a:r>
              <a:rPr dirty="0" sz="3900" spc="85"/>
              <a:t> </a:t>
            </a:r>
            <a:r>
              <a:rPr dirty="0" sz="3900" spc="185"/>
              <a:t>¿</a:t>
            </a:r>
            <a:r>
              <a:rPr dirty="0" sz="3900" spc="-180"/>
              <a:t>P</a:t>
            </a:r>
            <a:r>
              <a:rPr dirty="0" sz="3900" spc="-120"/>
              <a:t>A</a:t>
            </a:r>
            <a:r>
              <a:rPr dirty="0" sz="3900" spc="-210"/>
              <a:t>R</a:t>
            </a:r>
            <a:r>
              <a:rPr dirty="0" sz="3900" spc="-120"/>
              <a:t>A</a:t>
            </a:r>
            <a:r>
              <a:rPr dirty="0" sz="3900" spc="85"/>
              <a:t> </a:t>
            </a:r>
            <a:r>
              <a:rPr dirty="0" sz="3900" spc="340"/>
              <a:t>Q</a:t>
            </a:r>
            <a:r>
              <a:rPr dirty="0" sz="3900" spc="160"/>
              <a:t>U</a:t>
            </a:r>
            <a:r>
              <a:rPr dirty="0" sz="3900" spc="-330"/>
              <a:t>É</a:t>
            </a:r>
            <a:r>
              <a:rPr dirty="0" sz="3900" spc="85"/>
              <a:t> </a:t>
            </a:r>
            <a:r>
              <a:rPr dirty="0" sz="3900" spc="-295"/>
              <a:t>S</a:t>
            </a:r>
            <a:r>
              <a:rPr dirty="0" sz="3900" spc="175"/>
              <a:t>I</a:t>
            </a:r>
            <a:r>
              <a:rPr dirty="0" sz="3900" spc="-210"/>
              <a:t>R</a:t>
            </a:r>
            <a:r>
              <a:rPr dirty="0" sz="3900" spc="95"/>
              <a:t>V</a:t>
            </a:r>
            <a:r>
              <a:rPr dirty="0" sz="3900" spc="-330"/>
              <a:t>E</a:t>
            </a:r>
            <a:r>
              <a:rPr dirty="0" sz="3900" spc="85"/>
              <a:t> </a:t>
            </a:r>
            <a:r>
              <a:rPr dirty="0" sz="3900" spc="-330"/>
              <a:t>E</a:t>
            </a:r>
            <a:r>
              <a:rPr dirty="0" sz="3900" spc="-475"/>
              <a:t>L</a:t>
            </a:r>
            <a:r>
              <a:rPr dirty="0" sz="3900" spc="85"/>
              <a:t> </a:t>
            </a:r>
            <a:r>
              <a:rPr dirty="0" sz="3900" spc="320"/>
              <a:t>C</a:t>
            </a:r>
            <a:r>
              <a:rPr dirty="0" sz="3900" spc="335"/>
              <a:t>O</a:t>
            </a:r>
            <a:r>
              <a:rPr dirty="0" sz="3900" spc="565"/>
              <a:t>M</a:t>
            </a:r>
            <a:r>
              <a:rPr dirty="0" sz="3900" spc="-120"/>
              <a:t>A</a:t>
            </a:r>
            <a:r>
              <a:rPr dirty="0" sz="3900" spc="500"/>
              <a:t>N</a:t>
            </a:r>
            <a:r>
              <a:rPr dirty="0" sz="3900" spc="75"/>
              <a:t>D</a:t>
            </a:r>
            <a:r>
              <a:rPr dirty="0" sz="3900" spc="335"/>
              <a:t>O</a:t>
            </a:r>
            <a:r>
              <a:rPr dirty="0" sz="3900" spc="85"/>
              <a:t> </a:t>
            </a:r>
            <a:r>
              <a:rPr dirty="0" sz="3900" spc="160"/>
              <a:t>U</a:t>
            </a:r>
            <a:r>
              <a:rPr dirty="0" sz="3900" spc="-295"/>
              <a:t>S</a:t>
            </a:r>
            <a:r>
              <a:rPr dirty="0" sz="3900" spc="-330"/>
              <a:t>E</a:t>
            </a:r>
            <a:r>
              <a:rPr dirty="0" sz="3900" spc="160"/>
              <a:t>?</a:t>
            </a:r>
            <a:endParaRPr sz="3900"/>
          </a:p>
        </p:txBody>
      </p:sp>
      <p:sp>
        <p:nvSpPr>
          <p:cNvPr id="5" name="object 5"/>
          <p:cNvSpPr txBox="1"/>
          <p:nvPr/>
        </p:nvSpPr>
        <p:spPr>
          <a:xfrm>
            <a:off x="2558931" y="3598234"/>
            <a:ext cx="1246886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30">
                <a:solidFill>
                  <a:srgbClr val="FFFFFF"/>
                </a:solidFill>
                <a:latin typeface="Trebuchet MS"/>
                <a:cs typeface="Trebuchet MS"/>
              </a:rPr>
              <a:t>El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comando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USE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sirve </a:t>
            </a:r>
            <a:r>
              <a:rPr dirty="0" sz="2800" spc="305">
                <a:solidFill>
                  <a:srgbClr val="FFFFFF"/>
                </a:solidFill>
                <a:latin typeface="Trebuchet MS"/>
                <a:cs typeface="Trebuchet MS"/>
              </a:rPr>
              <a:t>para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80">
                <a:solidFill>
                  <a:srgbClr val="FFFFFF"/>
                </a:solidFill>
                <a:latin typeface="Trebuchet MS"/>
                <a:cs typeface="Trebuchet MS"/>
              </a:rPr>
              <a:t>posicionarse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dentro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una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70">
                <a:solidFill>
                  <a:srgbClr val="FFFFFF"/>
                </a:solidFill>
                <a:latin typeface="Trebuchet MS"/>
                <a:cs typeface="Trebuchet MS"/>
              </a:rPr>
              <a:t>base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datos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58931" y="5705435"/>
            <a:ext cx="5637530" cy="6197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900" spc="215" b="1">
                <a:solidFill>
                  <a:srgbClr val="00E3B8"/>
                </a:solidFill>
                <a:latin typeface="Arial"/>
                <a:cs typeface="Arial"/>
              </a:rPr>
              <a:t>8.</a:t>
            </a:r>
            <a:r>
              <a:rPr dirty="0" sz="3900" spc="7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55" b="1">
                <a:solidFill>
                  <a:srgbClr val="00E3B8"/>
                </a:solidFill>
                <a:latin typeface="Arial"/>
                <a:cs typeface="Arial"/>
              </a:rPr>
              <a:t>QUE</a:t>
            </a:r>
            <a:r>
              <a:rPr dirty="0" sz="3900" spc="7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310" b="1">
                <a:solidFill>
                  <a:srgbClr val="00E3B8"/>
                </a:solidFill>
                <a:latin typeface="Arial"/>
                <a:cs typeface="Arial"/>
              </a:rPr>
              <a:t>ES</a:t>
            </a:r>
            <a:r>
              <a:rPr dirty="0" sz="3900" spc="7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55" b="1">
                <a:solidFill>
                  <a:srgbClr val="00E3B8"/>
                </a:solidFill>
                <a:latin typeface="Arial"/>
                <a:cs typeface="Arial"/>
              </a:rPr>
              <a:t>DML</a:t>
            </a:r>
            <a:r>
              <a:rPr dirty="0" sz="3900" spc="7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35" b="1">
                <a:solidFill>
                  <a:srgbClr val="00E3B8"/>
                </a:solidFill>
                <a:latin typeface="Arial"/>
                <a:cs typeface="Arial"/>
              </a:rPr>
              <a:t>Y</a:t>
            </a:r>
            <a:r>
              <a:rPr dirty="0" sz="3900" spc="75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40" b="1">
                <a:solidFill>
                  <a:srgbClr val="00E3B8"/>
                </a:solidFill>
                <a:latin typeface="Arial"/>
                <a:cs typeface="Arial"/>
              </a:rPr>
              <a:t>DDL?</a:t>
            </a:r>
            <a:endParaRPr sz="39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596546" y="7381510"/>
            <a:ext cx="13428344" cy="17113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31700"/>
              </a:lnSpc>
              <a:spcBef>
                <a:spcPts val="100"/>
              </a:spcBef>
            </a:pPr>
            <a:r>
              <a:rPr dirty="0" sz="2800" spc="295">
                <a:solidFill>
                  <a:srgbClr val="FFFFFF"/>
                </a:solidFill>
                <a:latin typeface="Trebuchet MS"/>
                <a:cs typeface="Trebuchet MS"/>
              </a:rPr>
              <a:t>DML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lenguaje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65">
                <a:solidFill>
                  <a:srgbClr val="FFFFFF"/>
                </a:solidFill>
                <a:latin typeface="Trebuchet MS"/>
                <a:cs typeface="Trebuchet MS"/>
              </a:rPr>
              <a:t>manipulación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datos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entre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90">
                <a:solidFill>
                  <a:srgbClr val="FFFFFF"/>
                </a:solidFill>
                <a:latin typeface="Trebuchet MS"/>
                <a:cs typeface="Trebuchet MS"/>
              </a:rPr>
              <a:t>ellos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estan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los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95">
                <a:solidFill>
                  <a:srgbClr val="FFFFFF"/>
                </a:solidFill>
                <a:latin typeface="Trebuchet MS"/>
                <a:cs typeface="Trebuchet MS"/>
              </a:rPr>
              <a:t>comandos: </a:t>
            </a:r>
            <a:r>
              <a:rPr dirty="0" sz="2800" spc="-8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-15">
                <a:solidFill>
                  <a:srgbClr val="FFFFFF"/>
                </a:solidFill>
                <a:latin typeface="Trebuchet MS"/>
                <a:cs typeface="Trebuchet MS"/>
              </a:rPr>
              <a:t>insert,</a:t>
            </a:r>
            <a:r>
              <a:rPr dirty="0" sz="2800" spc="10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25">
                <a:solidFill>
                  <a:srgbClr val="FFFFFF"/>
                </a:solidFill>
                <a:latin typeface="Trebuchet MS"/>
                <a:cs typeface="Trebuchet MS"/>
              </a:rPr>
              <a:t>update,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delete,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20">
                <a:solidFill>
                  <a:srgbClr val="FFFFFF"/>
                </a:solidFill>
                <a:latin typeface="Trebuchet MS"/>
                <a:cs typeface="Trebuchet MS"/>
              </a:rPr>
              <a:t>merge.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00">
                <a:solidFill>
                  <a:srgbClr val="FFFFFF"/>
                </a:solidFill>
                <a:latin typeface="Trebuchet MS"/>
                <a:cs typeface="Trebuchet MS"/>
              </a:rPr>
              <a:t>DDL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es</a:t>
            </a:r>
            <a:r>
              <a:rPr dirty="0" sz="2800" spc="10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lenguaje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35">
                <a:solidFill>
                  <a:srgbClr val="FFFFFF"/>
                </a:solidFill>
                <a:latin typeface="Trebuchet MS"/>
                <a:cs typeface="Trebuchet MS"/>
              </a:rPr>
              <a:t>definición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de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10">
                <a:solidFill>
                  <a:srgbClr val="FFFFFF"/>
                </a:solidFill>
                <a:latin typeface="Trebuchet MS"/>
                <a:cs typeface="Trebuchet MS"/>
              </a:rPr>
              <a:t>datos</a:t>
            </a:r>
            <a:r>
              <a:rPr dirty="0" sz="2800" spc="10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entre </a:t>
            </a:r>
            <a:r>
              <a:rPr dirty="0" sz="2800" spc="-8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90">
                <a:solidFill>
                  <a:srgbClr val="FFFFFF"/>
                </a:solidFill>
                <a:latin typeface="Trebuchet MS"/>
                <a:cs typeface="Trebuchet MS"/>
              </a:rPr>
              <a:t>ellos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estan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lo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95">
                <a:solidFill>
                  <a:srgbClr val="FFFFFF"/>
                </a:solidFill>
                <a:latin typeface="Trebuchet MS"/>
                <a:cs typeface="Trebuchet MS"/>
              </a:rPr>
              <a:t>comandos: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14">
                <a:solidFill>
                  <a:srgbClr val="FFFFFF"/>
                </a:solidFill>
                <a:latin typeface="Trebuchet MS"/>
                <a:cs typeface="Trebuchet MS"/>
              </a:rPr>
              <a:t>create,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5">
                <a:solidFill>
                  <a:srgbClr val="FFFFFF"/>
                </a:solidFill>
                <a:latin typeface="Trebuchet MS"/>
                <a:cs typeface="Trebuchet MS"/>
              </a:rPr>
              <a:t>alter,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drop,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5">
                <a:solidFill>
                  <a:srgbClr val="FFFFFF"/>
                </a:solidFill>
                <a:latin typeface="Trebuchet MS"/>
                <a:cs typeface="Trebuchet MS"/>
              </a:rPr>
              <a:t>truncate,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5">
                <a:solidFill>
                  <a:srgbClr val="FFFFFF"/>
                </a:solidFill>
                <a:latin typeface="Trebuchet MS"/>
                <a:cs typeface="Trebuchet MS"/>
              </a:rPr>
              <a:t>rename.</a:t>
            </a:r>
            <a:endParaRPr sz="2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474623" y="918022"/>
            <a:ext cx="15334615" cy="8439150"/>
          </a:xfrm>
          <a:custGeom>
            <a:avLst/>
            <a:gdLst/>
            <a:ahLst/>
            <a:cxnLst/>
            <a:rect l="l" t="t" r="r" b="b"/>
            <a:pathLst>
              <a:path w="15334615" h="8439150">
                <a:moveTo>
                  <a:pt x="15334058" y="8438554"/>
                </a:moveTo>
                <a:lnTo>
                  <a:pt x="0" y="8438554"/>
                </a:lnTo>
                <a:lnTo>
                  <a:pt x="0" y="0"/>
                </a:lnTo>
                <a:lnTo>
                  <a:pt x="15334058" y="0"/>
                </a:lnTo>
                <a:lnTo>
                  <a:pt x="15334058" y="8438554"/>
                </a:lnTo>
                <a:close/>
              </a:path>
            </a:pathLst>
          </a:custGeom>
          <a:solidFill>
            <a:srgbClr val="17252F">
              <a:alpha val="697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521315" y="1782676"/>
            <a:ext cx="12730480" cy="1762760"/>
          </a:xfrm>
          <a:prstGeom prst="rect"/>
        </p:spPr>
        <p:txBody>
          <a:bodyPr wrap="square" lIns="0" tIns="48260" rIns="0" bIns="0" rtlCol="0" vert="horz">
            <a:spAutoFit/>
          </a:bodyPr>
          <a:lstStyle/>
          <a:p>
            <a:pPr marL="12700" marR="5080">
              <a:lnSpc>
                <a:spcPts val="4500"/>
              </a:lnSpc>
              <a:spcBef>
                <a:spcPts val="380"/>
              </a:spcBef>
            </a:pPr>
            <a:r>
              <a:rPr dirty="0" sz="3900" spc="325"/>
              <a:t>9.</a:t>
            </a:r>
            <a:r>
              <a:rPr dirty="0" sz="3900" spc="90"/>
              <a:t> </a:t>
            </a:r>
            <a:r>
              <a:rPr dirty="0" sz="3900" spc="85"/>
              <a:t>¿QUÉ</a:t>
            </a:r>
            <a:r>
              <a:rPr dirty="0" sz="3900" spc="95"/>
              <a:t> </a:t>
            </a:r>
            <a:r>
              <a:rPr dirty="0" sz="3900" spc="-10"/>
              <a:t>COSAS</a:t>
            </a:r>
            <a:r>
              <a:rPr dirty="0" sz="3900" spc="95"/>
              <a:t> </a:t>
            </a:r>
            <a:r>
              <a:rPr dirty="0" sz="3900" spc="-70"/>
              <a:t>CARACTERÍSTICAS</a:t>
            </a:r>
            <a:r>
              <a:rPr dirty="0" sz="3900" spc="90"/>
              <a:t> </a:t>
            </a:r>
            <a:r>
              <a:rPr dirty="0" sz="3900" spc="-190"/>
              <a:t>DEBE</a:t>
            </a:r>
            <a:r>
              <a:rPr dirty="0" sz="3900" spc="95"/>
              <a:t> </a:t>
            </a:r>
            <a:r>
              <a:rPr dirty="0" sz="3900" spc="-130"/>
              <a:t>DE</a:t>
            </a:r>
            <a:r>
              <a:rPr dirty="0" sz="3900" spc="95"/>
              <a:t> </a:t>
            </a:r>
            <a:r>
              <a:rPr dirty="0" sz="3900" spc="-140"/>
              <a:t>TENER </a:t>
            </a:r>
            <a:r>
              <a:rPr dirty="0" sz="3900" spc="-1070"/>
              <a:t> </a:t>
            </a:r>
            <a:r>
              <a:rPr dirty="0" sz="3900" spc="160"/>
              <a:t>U</a:t>
            </a:r>
            <a:r>
              <a:rPr dirty="0" sz="3900" spc="500"/>
              <a:t>N</a:t>
            </a:r>
            <a:r>
              <a:rPr dirty="0" sz="3900" spc="-120"/>
              <a:t>A</a:t>
            </a:r>
            <a:r>
              <a:rPr dirty="0" sz="3900" spc="85"/>
              <a:t> </a:t>
            </a:r>
            <a:r>
              <a:rPr dirty="0" sz="3900" spc="-265"/>
              <a:t>F</a:t>
            </a:r>
            <a:r>
              <a:rPr dirty="0" sz="3900" spc="160"/>
              <a:t>U</a:t>
            </a:r>
            <a:r>
              <a:rPr dirty="0" sz="3900" spc="500"/>
              <a:t>N</a:t>
            </a:r>
            <a:r>
              <a:rPr dirty="0" sz="3900" spc="320"/>
              <a:t>C</a:t>
            </a:r>
            <a:r>
              <a:rPr dirty="0" sz="3900" spc="175"/>
              <a:t>I</a:t>
            </a:r>
            <a:r>
              <a:rPr dirty="0" sz="3900" spc="335"/>
              <a:t>Ó</a:t>
            </a:r>
            <a:r>
              <a:rPr dirty="0" sz="3900" spc="500"/>
              <a:t>N</a:t>
            </a:r>
            <a:r>
              <a:rPr dirty="0" sz="3900" spc="160"/>
              <a:t>?</a:t>
            </a:r>
            <a:r>
              <a:rPr dirty="0" sz="3900" spc="85"/>
              <a:t> </a:t>
            </a:r>
            <a:r>
              <a:rPr dirty="0" sz="3900" spc="-330"/>
              <a:t>E</a:t>
            </a:r>
            <a:r>
              <a:rPr dirty="0" sz="3900" spc="-10"/>
              <a:t>X</a:t>
            </a:r>
            <a:r>
              <a:rPr dirty="0" sz="3900" spc="-180"/>
              <a:t>P</a:t>
            </a:r>
            <a:r>
              <a:rPr dirty="0" sz="3900" spc="-475"/>
              <a:t>L</a:t>
            </a:r>
            <a:r>
              <a:rPr dirty="0" sz="3900" spc="175"/>
              <a:t>I</a:t>
            </a:r>
            <a:r>
              <a:rPr dirty="0" sz="3900" spc="340"/>
              <a:t>Q</a:t>
            </a:r>
            <a:r>
              <a:rPr dirty="0" sz="3900" spc="160"/>
              <a:t>U</a:t>
            </a:r>
            <a:r>
              <a:rPr dirty="0" sz="3900" spc="-330"/>
              <a:t>E</a:t>
            </a:r>
            <a:r>
              <a:rPr dirty="0" sz="3900" spc="85"/>
              <a:t> </a:t>
            </a:r>
            <a:r>
              <a:rPr dirty="0" sz="3900" spc="-295"/>
              <a:t>S</a:t>
            </a:r>
            <a:r>
              <a:rPr dirty="0" sz="3900" spc="335"/>
              <a:t>O</a:t>
            </a:r>
            <a:r>
              <a:rPr dirty="0" sz="3900" spc="-170"/>
              <a:t>B</a:t>
            </a:r>
            <a:r>
              <a:rPr dirty="0" sz="3900" spc="-210"/>
              <a:t>R</a:t>
            </a:r>
            <a:r>
              <a:rPr dirty="0" sz="3900" spc="-330"/>
              <a:t>E</a:t>
            </a:r>
            <a:r>
              <a:rPr dirty="0" sz="3900" spc="85"/>
              <a:t> </a:t>
            </a:r>
            <a:r>
              <a:rPr dirty="0" sz="3900" spc="-330"/>
              <a:t>E</a:t>
            </a:r>
            <a:r>
              <a:rPr dirty="0" sz="3900" spc="-475"/>
              <a:t>L</a:t>
            </a:r>
            <a:r>
              <a:rPr dirty="0" sz="3900" spc="85"/>
              <a:t> </a:t>
            </a:r>
            <a:r>
              <a:rPr dirty="0" sz="3900" spc="500"/>
              <a:t>N</a:t>
            </a:r>
            <a:r>
              <a:rPr dirty="0" sz="3900" spc="335"/>
              <a:t>O</a:t>
            </a:r>
            <a:r>
              <a:rPr dirty="0" sz="3900" spc="565"/>
              <a:t>M</a:t>
            </a:r>
            <a:r>
              <a:rPr dirty="0" sz="3900" spc="-170"/>
              <a:t>B</a:t>
            </a:r>
            <a:r>
              <a:rPr dirty="0" sz="3900" spc="-210"/>
              <a:t>R</a:t>
            </a:r>
            <a:r>
              <a:rPr dirty="0" sz="3900" spc="-330"/>
              <a:t>E</a:t>
            </a:r>
            <a:r>
              <a:rPr dirty="0" sz="3900" spc="114"/>
              <a:t>,</a:t>
            </a:r>
            <a:r>
              <a:rPr dirty="0" sz="3900" spc="85"/>
              <a:t> </a:t>
            </a:r>
            <a:r>
              <a:rPr dirty="0" sz="3900" spc="-330"/>
              <a:t>E</a:t>
            </a:r>
            <a:r>
              <a:rPr dirty="0" sz="3900" spc="-300"/>
              <a:t>L  </a:t>
            </a:r>
            <a:r>
              <a:rPr dirty="0" sz="3900" spc="-40"/>
              <a:t>RETURN,</a:t>
            </a:r>
            <a:r>
              <a:rPr dirty="0" sz="3900" spc="80"/>
              <a:t> </a:t>
            </a:r>
            <a:r>
              <a:rPr dirty="0" sz="3900" spc="-70"/>
              <a:t>PARAMETROS,</a:t>
            </a:r>
            <a:r>
              <a:rPr dirty="0" sz="3900" spc="85"/>
              <a:t> </a:t>
            </a:r>
            <a:r>
              <a:rPr dirty="0" sz="3900" spc="-25"/>
              <a:t>ETC.</a:t>
            </a:r>
            <a:endParaRPr sz="3900"/>
          </a:p>
        </p:txBody>
      </p:sp>
      <p:sp>
        <p:nvSpPr>
          <p:cNvPr id="5" name="object 5"/>
          <p:cNvSpPr txBox="1"/>
          <p:nvPr/>
        </p:nvSpPr>
        <p:spPr>
          <a:xfrm>
            <a:off x="2558931" y="3462942"/>
            <a:ext cx="13427710" cy="11493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1700"/>
              </a:lnSpc>
              <a:spcBef>
                <a:spcPts val="100"/>
              </a:spcBef>
              <a:tabLst>
                <a:tab pos="923290" algn="l"/>
                <a:tab pos="2396490" algn="l"/>
                <a:tab pos="3531870" algn="l"/>
                <a:tab pos="4197350" algn="l"/>
                <a:tab pos="5291455" algn="l"/>
                <a:tab pos="7669530" algn="l"/>
                <a:tab pos="8476615" algn="l"/>
                <a:tab pos="8997315" algn="l"/>
                <a:tab pos="10760075" algn="l"/>
                <a:tab pos="13093700" algn="l"/>
              </a:tabLst>
            </a:pPr>
            <a:r>
              <a:rPr dirty="0" sz="2800" spc="285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-3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00" spc="-3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15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35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800" spc="22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225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-2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15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-35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-25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-10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-445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34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45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-65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dirty="0" sz="2800" spc="1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dirty="0" sz="2800" spc="30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dirty="0" sz="2800" spc="6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dirty="0" sz="2800" spc="-445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	</a:t>
            </a:r>
            <a:r>
              <a:rPr dirty="0" sz="2800" spc="26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dirty="0" sz="2800" spc="-100">
                <a:solidFill>
                  <a:srgbClr val="FFFFFF"/>
                </a:solidFill>
                <a:latin typeface="Trebuchet MS"/>
                <a:cs typeface="Trebuchet MS"/>
              </a:rPr>
              <a:t>l  </a:t>
            </a:r>
            <a:r>
              <a:rPr dirty="0" sz="2800" spc="-25">
                <a:solidFill>
                  <a:srgbClr val="FFFFFF"/>
                </a:solidFill>
                <a:latin typeface="Trebuchet MS"/>
                <a:cs typeface="Trebuchet MS"/>
              </a:rPr>
              <a:t>return,</a:t>
            </a:r>
            <a:r>
              <a:rPr dirty="0" sz="2800" spc="7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5">
                <a:solidFill>
                  <a:srgbClr val="FFFFFF"/>
                </a:solidFill>
                <a:latin typeface="Trebuchet MS"/>
                <a:cs typeface="Trebuchet MS"/>
              </a:rPr>
              <a:t>los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valores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415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00">
                <a:solidFill>
                  <a:srgbClr val="FFFFFF"/>
                </a:solidFill>
                <a:latin typeface="Trebuchet MS"/>
                <a:cs typeface="Trebuchet MS"/>
              </a:rPr>
              <a:t>volver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terminar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15">
                <a:solidFill>
                  <a:srgbClr val="FFFFFF"/>
                </a:solidFill>
                <a:latin typeface="Trebuchet MS"/>
                <a:cs typeface="Trebuchet MS"/>
              </a:rPr>
              <a:t>con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end.</a:t>
            </a:r>
            <a:endParaRPr sz="28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58931" y="5705435"/>
            <a:ext cx="13468985" cy="2825750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2700" marR="639445">
              <a:lnSpc>
                <a:spcPts val="4500"/>
              </a:lnSpc>
              <a:spcBef>
                <a:spcPts val="400"/>
              </a:spcBef>
            </a:pPr>
            <a:r>
              <a:rPr dirty="0" sz="3900" spc="240" b="1">
                <a:solidFill>
                  <a:srgbClr val="00E3B8"/>
                </a:solidFill>
                <a:latin typeface="Arial"/>
                <a:cs typeface="Arial"/>
              </a:rPr>
              <a:t>10.¿CÓMO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75" b="1">
                <a:solidFill>
                  <a:srgbClr val="00E3B8"/>
                </a:solidFill>
                <a:latin typeface="Arial"/>
                <a:cs typeface="Arial"/>
              </a:rPr>
              <a:t>CREAR,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114" b="1">
                <a:solidFill>
                  <a:srgbClr val="00E3B8"/>
                </a:solidFill>
                <a:latin typeface="Arial"/>
                <a:cs typeface="Arial"/>
              </a:rPr>
              <a:t>MODIFICAR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-35" b="1">
                <a:solidFill>
                  <a:srgbClr val="00E3B8"/>
                </a:solidFill>
                <a:latin typeface="Arial"/>
                <a:cs typeface="Arial"/>
              </a:rPr>
              <a:t>Y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390" b="1">
                <a:solidFill>
                  <a:srgbClr val="00E3B8"/>
                </a:solidFill>
                <a:latin typeface="Arial"/>
                <a:cs typeface="Arial"/>
              </a:rPr>
              <a:t>CÓMO</a:t>
            </a:r>
            <a:r>
              <a:rPr dirty="0" sz="3900" spc="9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35" b="1">
                <a:solidFill>
                  <a:srgbClr val="00E3B8"/>
                </a:solidFill>
                <a:latin typeface="Arial"/>
                <a:cs typeface="Arial"/>
              </a:rPr>
              <a:t>ELIMINAR </a:t>
            </a:r>
            <a:r>
              <a:rPr dirty="0" sz="3900" spc="-107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180" b="1">
                <a:solidFill>
                  <a:srgbClr val="00E3B8"/>
                </a:solidFill>
                <a:latin typeface="Arial"/>
                <a:cs typeface="Arial"/>
              </a:rPr>
              <a:t>UNA</a:t>
            </a:r>
            <a:r>
              <a:rPr dirty="0" sz="3900" spc="80" b="1">
                <a:solidFill>
                  <a:srgbClr val="00E3B8"/>
                </a:solidFill>
                <a:latin typeface="Arial"/>
                <a:cs typeface="Arial"/>
              </a:rPr>
              <a:t> </a:t>
            </a:r>
            <a:r>
              <a:rPr dirty="0" sz="3900" spc="235" b="1">
                <a:solidFill>
                  <a:srgbClr val="00E3B8"/>
                </a:solidFill>
                <a:latin typeface="Arial"/>
                <a:cs typeface="Arial"/>
              </a:rPr>
              <a:t>FUNCIÓN?</a:t>
            </a:r>
            <a:endParaRPr sz="3900">
              <a:latin typeface="Arial"/>
              <a:cs typeface="Arial"/>
            </a:endParaRPr>
          </a:p>
          <a:p>
            <a:pPr marL="50165" marR="5080">
              <a:lnSpc>
                <a:spcPct val="131700"/>
              </a:lnSpc>
              <a:spcBef>
                <a:spcPts val="3895"/>
              </a:spcBef>
            </a:pPr>
            <a:r>
              <a:rPr dirty="0" sz="2800" spc="150">
                <a:solidFill>
                  <a:srgbClr val="FFFFFF"/>
                </a:solidFill>
                <a:latin typeface="Trebuchet MS"/>
                <a:cs typeface="Trebuchet MS"/>
              </a:rPr>
              <a:t>una </a:t>
            </a:r>
            <a:r>
              <a:rPr dirty="0" sz="2800" spc="95">
                <a:solidFill>
                  <a:srgbClr val="FFFFFF"/>
                </a:solidFill>
                <a:latin typeface="Trebuchet MS"/>
                <a:cs typeface="Trebuchet MS"/>
              </a:rPr>
              <a:t>funcion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se </a:t>
            </a:r>
            <a:r>
              <a:rPr dirty="0" sz="2800" spc="250">
                <a:solidFill>
                  <a:srgbClr val="FFFFFF"/>
                </a:solidFill>
                <a:latin typeface="Trebuchet MS"/>
                <a:cs typeface="Trebuchet MS"/>
              </a:rPr>
              <a:t>crea </a:t>
            </a:r>
            <a:r>
              <a:rPr dirty="0" sz="2800" spc="215">
                <a:solidFill>
                  <a:srgbClr val="FFFFFF"/>
                </a:solidFill>
                <a:latin typeface="Trebuchet MS"/>
                <a:cs typeface="Trebuchet MS"/>
              </a:rPr>
              <a:t>con 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un </a:t>
            </a:r>
            <a:r>
              <a:rPr dirty="0" sz="2800" spc="185">
                <a:solidFill>
                  <a:srgbClr val="FFFFFF"/>
                </a:solidFill>
                <a:latin typeface="Trebuchet MS"/>
                <a:cs typeface="Trebuchet MS"/>
              </a:rPr>
              <a:t>CREATE </a:t>
            </a:r>
            <a:r>
              <a:rPr dirty="0" sz="2800" spc="225">
                <a:solidFill>
                  <a:srgbClr val="FFFFFF"/>
                </a:solidFill>
                <a:latin typeface="Trebuchet MS"/>
                <a:cs typeface="Trebuchet MS"/>
              </a:rPr>
              <a:t>FUNCTION,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se </a:t>
            </a:r>
            <a:r>
              <a:rPr dirty="0" sz="2800" spc="180">
                <a:solidFill>
                  <a:srgbClr val="FFFFFF"/>
                </a:solidFill>
                <a:latin typeface="Trebuchet MS"/>
                <a:cs typeface="Trebuchet MS"/>
              </a:rPr>
              <a:t>modifica </a:t>
            </a:r>
            <a:r>
              <a:rPr dirty="0" sz="2800" spc="215">
                <a:solidFill>
                  <a:srgbClr val="FFFFFF"/>
                </a:solidFill>
                <a:latin typeface="Trebuchet MS"/>
                <a:cs typeface="Trebuchet MS"/>
              </a:rPr>
              <a:t>con 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un </a:t>
            </a:r>
            <a:r>
              <a:rPr dirty="0" sz="2800" spc="235">
                <a:solidFill>
                  <a:srgbClr val="FFFFFF"/>
                </a:solidFill>
                <a:latin typeface="Trebuchet MS"/>
                <a:cs typeface="Trebuchet MS"/>
              </a:rPr>
              <a:t>CREARE </a:t>
            </a:r>
            <a:r>
              <a:rPr dirty="0" sz="2800" spc="-83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385">
                <a:solidFill>
                  <a:srgbClr val="FFFFFF"/>
                </a:solidFill>
                <a:latin typeface="Trebuchet MS"/>
                <a:cs typeface="Trebuchet MS"/>
              </a:rPr>
              <a:t>OR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85">
                <a:solidFill>
                  <a:srgbClr val="FFFFFF"/>
                </a:solidFill>
                <a:latin typeface="Trebuchet MS"/>
                <a:cs typeface="Trebuchet MS"/>
              </a:rPr>
              <a:t>REPLACE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25">
                <a:solidFill>
                  <a:srgbClr val="FFFFFF"/>
                </a:solidFill>
                <a:latin typeface="Trebuchet MS"/>
                <a:cs typeface="Trebuchet MS"/>
              </a:rPr>
              <a:t>FUNCTION,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5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45">
                <a:solidFill>
                  <a:srgbClr val="FFFFFF"/>
                </a:solidFill>
                <a:latin typeface="Trebuchet MS"/>
                <a:cs typeface="Trebuchet MS"/>
              </a:rPr>
              <a:t>se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10">
                <a:solidFill>
                  <a:srgbClr val="FFFFFF"/>
                </a:solidFill>
                <a:latin typeface="Trebuchet MS"/>
                <a:cs typeface="Trebuchet MS"/>
              </a:rPr>
              <a:t>elimina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215">
                <a:solidFill>
                  <a:srgbClr val="FFFFFF"/>
                </a:solidFill>
                <a:latin typeface="Trebuchet MS"/>
                <a:cs typeface="Trebuchet MS"/>
              </a:rPr>
              <a:t>con</a:t>
            </a:r>
            <a:r>
              <a:rPr dirty="0" sz="2800" spc="75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>
                <a:solidFill>
                  <a:srgbClr val="FFFFFF"/>
                </a:solidFill>
                <a:latin typeface="Trebuchet MS"/>
                <a:cs typeface="Trebuchet MS"/>
              </a:rPr>
              <a:t>un</a:t>
            </a:r>
            <a:r>
              <a:rPr dirty="0" sz="2800" spc="8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2800" spc="185">
                <a:solidFill>
                  <a:srgbClr val="FFFFFF"/>
                </a:solidFill>
                <a:latin typeface="Trebuchet MS"/>
                <a:cs typeface="Trebuchet MS"/>
              </a:rPr>
              <a:t>DROP.</a:t>
            </a:r>
            <a:endParaRPr sz="28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243784" y="3540220"/>
            <a:ext cx="5800725" cy="2688590"/>
          </a:xfrm>
          <a:prstGeom prst="rect"/>
        </p:spPr>
        <p:txBody>
          <a:bodyPr wrap="square" lIns="0" tIns="59690" rIns="0" bIns="0" rtlCol="0" vert="horz">
            <a:spAutoFit/>
          </a:bodyPr>
          <a:lstStyle/>
          <a:p>
            <a:pPr marL="12700" marR="5080" indent="1148080">
              <a:lnSpc>
                <a:spcPts val="10350"/>
              </a:lnSpc>
              <a:spcBef>
                <a:spcPts val="470"/>
              </a:spcBef>
            </a:pPr>
            <a:r>
              <a:rPr dirty="0" sz="8850" spc="-525">
                <a:solidFill>
                  <a:srgbClr val="FFFFFF"/>
                </a:solidFill>
              </a:rPr>
              <a:t>PARTE </a:t>
            </a:r>
            <a:r>
              <a:rPr dirty="0" sz="8850" spc="-520">
                <a:solidFill>
                  <a:srgbClr val="FFFFFF"/>
                </a:solidFill>
              </a:rPr>
              <a:t> </a:t>
            </a:r>
            <a:r>
              <a:rPr dirty="0" sz="8850" spc="-409">
                <a:solidFill>
                  <a:srgbClr val="FFFFFF"/>
                </a:solidFill>
              </a:rPr>
              <a:t>P</a:t>
            </a:r>
            <a:r>
              <a:rPr dirty="0" sz="8850" spc="-480">
                <a:solidFill>
                  <a:srgbClr val="FFFFFF"/>
                </a:solidFill>
              </a:rPr>
              <a:t>R</a:t>
            </a:r>
            <a:r>
              <a:rPr dirty="0" sz="8850" spc="-270">
                <a:solidFill>
                  <a:srgbClr val="FFFFFF"/>
                </a:solidFill>
              </a:rPr>
              <a:t>A</a:t>
            </a:r>
            <a:r>
              <a:rPr dirty="0" sz="8850" spc="725">
                <a:solidFill>
                  <a:srgbClr val="FFFFFF"/>
                </a:solidFill>
              </a:rPr>
              <a:t>C</a:t>
            </a:r>
            <a:r>
              <a:rPr dirty="0" sz="8850" spc="-725">
                <a:solidFill>
                  <a:srgbClr val="FFFFFF"/>
                </a:solidFill>
              </a:rPr>
              <a:t>T</a:t>
            </a:r>
            <a:r>
              <a:rPr dirty="0" sz="8850" spc="400">
                <a:solidFill>
                  <a:srgbClr val="FFFFFF"/>
                </a:solidFill>
              </a:rPr>
              <a:t>I</a:t>
            </a:r>
            <a:r>
              <a:rPr dirty="0" sz="8850" spc="725">
                <a:solidFill>
                  <a:srgbClr val="FFFFFF"/>
                </a:solidFill>
              </a:rPr>
              <a:t>C</a:t>
            </a:r>
            <a:r>
              <a:rPr dirty="0" sz="8850" spc="-265">
                <a:solidFill>
                  <a:srgbClr val="FFFFFF"/>
                </a:solidFill>
              </a:rPr>
              <a:t>A</a:t>
            </a:r>
            <a:endParaRPr sz="885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JHONATAN DAVID ALANOCA BLANCO</dc:creator>
  <cp:keywords>DAFUmmE_-5Q,BAE82QBRLqE</cp:keywords>
  <dc:title>Presentación corporativa profesional para startup elegante fondo fotográfico verde turquesa</dc:title>
  <dcterms:created xsi:type="dcterms:W3CDTF">2023-03-29T06:31:29Z</dcterms:created>
  <dcterms:modified xsi:type="dcterms:W3CDTF">2023-03-29T06:31:29Z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2023-03-29T00:00:00Z</vt:filetime>
  </property>
  <property fmtid="{D5CDD505-2E9C-101B-9397-08002B2CF9AE}" pid="3" name="Creator">
    <vt:lpwstr>Canva</vt:lpwstr>
  </property>
  <property fmtid="{D5CDD505-2E9C-101B-9397-08002B2CF9AE}" pid="4" name="LastSaved">
    <vt:filetime>2023-03-29T00:00:00Z</vt:filetime>
  </property>
</Properties>
</file>